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2"/>
  </p:sldMasterIdLst>
  <p:notesMasterIdLst>
    <p:notesMasterId r:id="rId12"/>
  </p:notesMasterIdLst>
  <p:handoutMasterIdLst>
    <p:handoutMasterId r:id="rId13"/>
  </p:handoutMasterIdLst>
  <p:sldIdLst>
    <p:sldId id="256" r:id="rId3"/>
    <p:sldId id="268" r:id="rId4"/>
    <p:sldId id="267" r:id="rId5"/>
    <p:sldId id="283" r:id="rId6"/>
    <p:sldId id="276" r:id="rId7"/>
    <p:sldId id="282" r:id="rId8"/>
    <p:sldId id="288" r:id="rId9"/>
    <p:sldId id="287"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carney" initials="CAC"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403C92"/>
    <a:srgbClr val="000000"/>
    <a:srgbClr val="F5F5F5"/>
    <a:srgbClr val="4B3B85"/>
    <a:srgbClr val="5442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6" autoAdjust="0"/>
    <p:restoredTop sz="91273" autoAdjust="0"/>
  </p:normalViewPr>
  <p:slideViewPr>
    <p:cSldViewPr>
      <p:cViewPr varScale="1">
        <p:scale>
          <a:sx n="81" d="100"/>
          <a:sy n="81" d="100"/>
        </p:scale>
        <p:origin x="893" y="67"/>
      </p:cViewPr>
      <p:guideLst>
        <p:guide orient="horz" pos="2160"/>
        <p:guide pos="2880"/>
      </p:guideLst>
    </p:cSldViewPr>
  </p:slideViewPr>
  <p:notesTextViewPr>
    <p:cViewPr>
      <p:scale>
        <a:sx n="100" d="100"/>
        <a:sy n="100" d="100"/>
      </p:scale>
      <p:origin x="0" y="0"/>
    </p:cViewPr>
  </p:notesTextViewPr>
  <p:notesViewPr>
    <p:cSldViewPr>
      <p:cViewPr>
        <p:scale>
          <a:sx n="80" d="100"/>
          <a:sy n="80" d="100"/>
        </p:scale>
        <p:origin x="-1290" y="32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1984F53-D574-467A-9FBB-7A634AF30E78}" type="datetimeFigureOut">
              <a:rPr lang="en-US" smtClean="0"/>
              <a:pPr/>
              <a:t>11/18/2016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23A3B4-7C92-4582-BCEA-07D33200CFCE}" type="slidenum">
              <a:rPr lang="en-US" smtClean="0"/>
              <a:pPr/>
              <a:t>‹#›</a:t>
            </a:fld>
            <a:endParaRPr lang="en-US"/>
          </a:p>
        </p:txBody>
      </p:sp>
    </p:spTree>
    <p:extLst>
      <p:ext uri="{BB962C8B-B14F-4D97-AF65-F5344CB8AC3E}">
        <p14:creationId xmlns:p14="http://schemas.microsoft.com/office/powerpoint/2010/main" val="371550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57200"/>
          </a:xfrm>
          <a:prstGeom prst="rect">
            <a:avLst/>
          </a:prstGeom>
        </p:spPr>
        <p:txBody>
          <a:bodyPr vert="horz" lIns="91431" tIns="45716" rIns="91431" bIns="45716" rtlCol="0"/>
          <a:lstStyle>
            <a:lvl1pPr algn="l">
              <a:defRPr sz="1200"/>
            </a:lvl1pPr>
          </a:lstStyle>
          <a:p>
            <a:endParaRPr lang="en-US"/>
          </a:p>
        </p:txBody>
      </p:sp>
      <p:sp>
        <p:nvSpPr>
          <p:cNvPr id="3" name="Date Placeholder 2"/>
          <p:cNvSpPr>
            <a:spLocks noGrp="1"/>
          </p:cNvSpPr>
          <p:nvPr>
            <p:ph type="dt" idx="1"/>
          </p:nvPr>
        </p:nvSpPr>
        <p:spPr>
          <a:xfrm>
            <a:off x="3884614" y="0"/>
            <a:ext cx="2971800" cy="457200"/>
          </a:xfrm>
          <a:prstGeom prst="rect">
            <a:avLst/>
          </a:prstGeom>
        </p:spPr>
        <p:txBody>
          <a:bodyPr vert="horz" lIns="91431" tIns="45716" rIns="91431" bIns="45716" rtlCol="0"/>
          <a:lstStyle>
            <a:lvl1pPr algn="r">
              <a:defRPr sz="1200"/>
            </a:lvl1pPr>
          </a:lstStyle>
          <a:p>
            <a:fld id="{05628AE4-28C4-4B79-A5ED-8EA05B6CD2FE}" type="datetimeFigureOut">
              <a:rPr lang="en-US" smtClean="0"/>
              <a:pPr/>
              <a:t>11/18/2016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31" tIns="45716" rIns="91431" bIns="45716" rtlCol="0" anchor="ctr"/>
          <a:lstStyle/>
          <a:p>
            <a:endParaRPr lang="en-US"/>
          </a:p>
        </p:txBody>
      </p:sp>
      <p:sp>
        <p:nvSpPr>
          <p:cNvPr id="5" name="Notes Placeholder 4"/>
          <p:cNvSpPr>
            <a:spLocks noGrp="1"/>
          </p:cNvSpPr>
          <p:nvPr>
            <p:ph type="body" sz="quarter" idx="3"/>
          </p:nvPr>
        </p:nvSpPr>
        <p:spPr>
          <a:xfrm>
            <a:off x="685800" y="4343401"/>
            <a:ext cx="5486400" cy="4114800"/>
          </a:xfrm>
          <a:prstGeom prst="rect">
            <a:avLst/>
          </a:prstGeom>
        </p:spPr>
        <p:txBody>
          <a:bodyPr vert="horz" lIns="91431" tIns="45716" rIns="91431" bIns="457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685214"/>
            <a:ext cx="2971800" cy="457200"/>
          </a:xfrm>
          <a:prstGeom prst="rect">
            <a:avLst/>
          </a:prstGeom>
        </p:spPr>
        <p:txBody>
          <a:bodyPr vert="horz" lIns="91431" tIns="45716" rIns="91431" bIns="45716"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685214"/>
            <a:ext cx="2971800" cy="457200"/>
          </a:xfrm>
          <a:prstGeom prst="rect">
            <a:avLst/>
          </a:prstGeom>
        </p:spPr>
        <p:txBody>
          <a:bodyPr vert="horz" lIns="91431" tIns="45716" rIns="91431" bIns="45716" rtlCol="0" anchor="b"/>
          <a:lstStyle>
            <a:lvl1pPr algn="r">
              <a:defRPr sz="1200"/>
            </a:lvl1pPr>
          </a:lstStyle>
          <a:p>
            <a:fld id="{E3B8A4EB-75D5-499C-ADCF-890BA18BC38B}" type="slidenum">
              <a:rPr lang="en-US" smtClean="0"/>
              <a:pPr/>
              <a:t>‹#›</a:t>
            </a:fld>
            <a:endParaRPr lang="en-US"/>
          </a:p>
        </p:txBody>
      </p:sp>
    </p:spTree>
    <p:extLst>
      <p:ext uri="{BB962C8B-B14F-4D97-AF65-F5344CB8AC3E}">
        <p14:creationId xmlns:p14="http://schemas.microsoft.com/office/powerpoint/2010/main" val="582375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3B8A4EB-75D5-499C-ADCF-890BA18BC38B}" type="slidenum">
              <a:rPr lang="en-US" smtClean="0"/>
              <a:pPr/>
              <a:t>1</a:t>
            </a:fld>
            <a:endParaRPr lang="en-US"/>
          </a:p>
        </p:txBody>
      </p:sp>
    </p:spTree>
    <p:extLst>
      <p:ext uri="{BB962C8B-B14F-4D97-AF65-F5344CB8AC3E}">
        <p14:creationId xmlns:p14="http://schemas.microsoft.com/office/powerpoint/2010/main" val="2609856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3B8A4EB-75D5-499C-ADCF-890BA18BC38B}" type="slidenum">
              <a:rPr lang="en-US" smtClean="0"/>
              <a:pPr/>
              <a:t>2</a:t>
            </a:fld>
            <a:endParaRPr lang="en-US"/>
          </a:p>
        </p:txBody>
      </p:sp>
    </p:spTree>
    <p:extLst>
      <p:ext uri="{BB962C8B-B14F-4D97-AF65-F5344CB8AC3E}">
        <p14:creationId xmlns:p14="http://schemas.microsoft.com/office/powerpoint/2010/main" val="1520202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015687" lvl="2" indent="-957960">
              <a:spcBef>
                <a:spcPts val="98"/>
              </a:spcBef>
              <a:spcAft>
                <a:spcPts val="885"/>
              </a:spcAft>
              <a:buFont typeface="Arial" pitchFamily="34" charset="0"/>
              <a:buChar char="•"/>
            </a:pPr>
            <a:r>
              <a:rPr lang="en-US" u="none" dirty="0" smtClean="0">
                <a:latin typeface="+mj-lt"/>
                <a:cs typeface="Arial" pitchFamily="34" charset="0"/>
              </a:rPr>
              <a:t>Fall 2010 the B&amp;O recommended</a:t>
            </a:r>
            <a:r>
              <a:rPr lang="en-US" u="none" baseline="0" dirty="0" smtClean="0">
                <a:latin typeface="+mj-lt"/>
                <a:cs typeface="Arial" pitchFamily="34" charset="0"/>
              </a:rPr>
              <a:t> an increased use of subcommittees</a:t>
            </a:r>
            <a:endParaRPr lang="en-US" u="none" dirty="0" smtClean="0">
              <a:latin typeface="+mj-lt"/>
              <a:cs typeface="Arial" pitchFamily="34" charset="0"/>
            </a:endParaRPr>
          </a:p>
        </p:txBody>
      </p:sp>
      <p:sp>
        <p:nvSpPr>
          <p:cNvPr id="4" name="Slide Number Placeholder 3"/>
          <p:cNvSpPr>
            <a:spLocks noGrp="1"/>
          </p:cNvSpPr>
          <p:nvPr>
            <p:ph type="sldNum" sz="quarter" idx="10"/>
          </p:nvPr>
        </p:nvSpPr>
        <p:spPr/>
        <p:txBody>
          <a:bodyPr/>
          <a:lstStyle/>
          <a:p>
            <a:fld id="{86DC9587-A984-4A35-A60A-FE43FEE09DA3}" type="slidenum">
              <a:rPr lang="en-US" smtClean="0"/>
              <a:pPr/>
              <a:t>3</a:t>
            </a:fld>
            <a:endParaRPr lang="en-US"/>
          </a:p>
        </p:txBody>
      </p:sp>
    </p:spTree>
    <p:extLst>
      <p:ext uri="{BB962C8B-B14F-4D97-AF65-F5344CB8AC3E}">
        <p14:creationId xmlns:p14="http://schemas.microsoft.com/office/powerpoint/2010/main" val="3245077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015687" lvl="2" indent="-957960">
              <a:spcBef>
                <a:spcPts val="98"/>
              </a:spcBef>
              <a:spcAft>
                <a:spcPts val="885"/>
              </a:spcAft>
              <a:buFont typeface="Arial" pitchFamily="34" charset="0"/>
              <a:buNone/>
            </a:pPr>
            <a:endParaRPr lang="en-US" u="none" dirty="0" smtClean="0">
              <a:latin typeface="+mj-lt"/>
              <a:cs typeface="Arial" pitchFamily="34" charset="0"/>
            </a:endParaRPr>
          </a:p>
        </p:txBody>
      </p:sp>
      <p:sp>
        <p:nvSpPr>
          <p:cNvPr id="4" name="Slide Number Placeholder 3"/>
          <p:cNvSpPr>
            <a:spLocks noGrp="1"/>
          </p:cNvSpPr>
          <p:nvPr>
            <p:ph type="sldNum" sz="quarter" idx="10"/>
          </p:nvPr>
        </p:nvSpPr>
        <p:spPr/>
        <p:txBody>
          <a:bodyPr/>
          <a:lstStyle/>
          <a:p>
            <a:fld id="{86DC9587-A984-4A35-A60A-FE43FEE09DA3}" type="slidenum">
              <a:rPr lang="en-US" smtClean="0"/>
              <a:pPr/>
              <a:t>4</a:t>
            </a:fld>
            <a:endParaRPr lang="en-US"/>
          </a:p>
        </p:txBody>
      </p:sp>
    </p:spTree>
    <p:extLst>
      <p:ext uri="{BB962C8B-B14F-4D97-AF65-F5344CB8AC3E}">
        <p14:creationId xmlns:p14="http://schemas.microsoft.com/office/powerpoint/2010/main" val="246193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E3B8A4EB-75D5-499C-ADCF-890BA18BC38B}" type="slidenum">
              <a:rPr lang="en-US" smtClean="0"/>
              <a:pPr/>
              <a:t>5</a:t>
            </a:fld>
            <a:endParaRPr lang="en-US"/>
          </a:p>
        </p:txBody>
      </p:sp>
    </p:spTree>
    <p:extLst>
      <p:ext uri="{BB962C8B-B14F-4D97-AF65-F5344CB8AC3E}">
        <p14:creationId xmlns:p14="http://schemas.microsoft.com/office/powerpoint/2010/main" val="3397462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E3B8A4EB-75D5-499C-ADCF-890BA18BC38B}" type="slidenum">
              <a:rPr lang="en-US" smtClean="0"/>
              <a:pPr/>
              <a:t>6</a:t>
            </a:fld>
            <a:endParaRPr lang="en-US"/>
          </a:p>
        </p:txBody>
      </p:sp>
    </p:spTree>
    <p:extLst>
      <p:ext uri="{BB962C8B-B14F-4D97-AF65-F5344CB8AC3E}">
        <p14:creationId xmlns:p14="http://schemas.microsoft.com/office/powerpoint/2010/main" val="3354339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E3B8A4EB-75D5-499C-ADCF-890BA18BC38B}" type="slidenum">
              <a:rPr lang="en-US" smtClean="0"/>
              <a:pPr/>
              <a:t>7</a:t>
            </a:fld>
            <a:endParaRPr lang="en-US"/>
          </a:p>
        </p:txBody>
      </p:sp>
    </p:spTree>
    <p:extLst>
      <p:ext uri="{BB962C8B-B14F-4D97-AF65-F5344CB8AC3E}">
        <p14:creationId xmlns:p14="http://schemas.microsoft.com/office/powerpoint/2010/main" val="1523405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E3B8A4EB-75D5-499C-ADCF-890BA18BC38B}" type="slidenum">
              <a:rPr lang="en-US" smtClean="0"/>
              <a:pPr/>
              <a:t>8</a:t>
            </a:fld>
            <a:endParaRPr lang="en-US"/>
          </a:p>
        </p:txBody>
      </p:sp>
    </p:spTree>
    <p:extLst>
      <p:ext uri="{BB962C8B-B14F-4D97-AF65-F5344CB8AC3E}">
        <p14:creationId xmlns:p14="http://schemas.microsoft.com/office/powerpoint/2010/main" val="1032507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66671" indent="-166671"/>
            <a:r>
              <a:rPr lang="en-US" b="0" i="0" smtClean="0">
                <a:latin typeface="Arial" pitchFamily="34" charset="0"/>
                <a:cs typeface="Arial" pitchFamily="34" charset="0"/>
              </a:rPr>
              <a:t> </a:t>
            </a:r>
            <a:endParaRPr lang="en-US" dirty="0"/>
          </a:p>
        </p:txBody>
      </p:sp>
      <p:sp>
        <p:nvSpPr>
          <p:cNvPr id="4" name="Slide Number Placeholder 3"/>
          <p:cNvSpPr>
            <a:spLocks noGrp="1"/>
          </p:cNvSpPr>
          <p:nvPr>
            <p:ph type="sldNum" sz="quarter" idx="10"/>
          </p:nvPr>
        </p:nvSpPr>
        <p:spPr/>
        <p:txBody>
          <a:bodyPr/>
          <a:lstStyle/>
          <a:p>
            <a:fld id="{86DC9587-A984-4A35-A60A-FE43FEE09DA3}" type="slidenum">
              <a:rPr lang="en-US" smtClean="0"/>
              <a:pPr/>
              <a:t>9</a:t>
            </a:fld>
            <a:endParaRPr lang="en-US"/>
          </a:p>
        </p:txBody>
      </p:sp>
    </p:spTree>
    <p:extLst>
      <p:ext uri="{BB962C8B-B14F-4D97-AF65-F5344CB8AC3E}">
        <p14:creationId xmlns:p14="http://schemas.microsoft.com/office/powerpoint/2010/main" val="2433503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FFEDB8D-1E41-49FE-B98F-AC08D190DBDD}" type="datetime1">
              <a:rPr lang="en-US" smtClean="0"/>
              <a:pPr/>
              <a:t>11/18/2016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3B10B1B-47B7-43FB-B030-3A47D1DDBD8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162B14-63A2-45A6-8C8D-E37194EEA530}" type="datetime1">
              <a:rPr lang="en-US" smtClean="0"/>
              <a:pPr/>
              <a:t>11/18/2016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10B1B-47B7-43FB-B030-3A47D1DDBD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A010E6-3609-43C0-9DD0-321B948305E1}" type="datetime1">
              <a:rPr lang="en-US" smtClean="0"/>
              <a:pPr/>
              <a:t>11/18/2016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10B1B-47B7-43FB-B030-3A47D1DDBD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457CB6-252C-4E33-B5B6-335157D4AB6B}" type="datetime1">
              <a:rPr lang="en-US" smtClean="0"/>
              <a:pPr/>
              <a:t>11/18/2016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10B1B-47B7-43FB-B030-3A47D1DDBD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D387789-9D60-4172-89BA-29E1953482CC}" type="datetime1">
              <a:rPr lang="en-US" smtClean="0"/>
              <a:pPr/>
              <a:t>11/18/2016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10B1B-47B7-43FB-B030-3A47D1DDBD8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CCB6AE7-F708-4E4A-90CF-32D7BA4185B7}" type="datetime1">
              <a:rPr lang="en-US" smtClean="0"/>
              <a:pPr/>
              <a:t>11/18/2016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10B1B-47B7-43FB-B030-3A47D1DDBD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F9B14EF-AE6A-4C97-ABDB-831E417823C5}" type="datetime1">
              <a:rPr lang="en-US" smtClean="0"/>
              <a:pPr/>
              <a:t>11/18/2016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B10B1B-47B7-43FB-B030-3A47D1DDBD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54E2733-D6B2-4EFA-93C3-7E688C3E1278}" type="datetime1">
              <a:rPr lang="en-US" smtClean="0"/>
              <a:pPr/>
              <a:t>11/18/2016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B10B1B-47B7-43FB-B030-3A47D1DDBD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226164-BCD6-44C5-ABA0-8F797F42B77A}" type="datetime1">
              <a:rPr lang="en-US" smtClean="0"/>
              <a:pPr/>
              <a:t>11/18/2016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B10B1B-47B7-43FB-B030-3A47D1DDBD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737E1C-47DA-4CBD-AAE8-99968542D324}" type="datetime1">
              <a:rPr lang="en-US" smtClean="0"/>
              <a:pPr/>
              <a:t>11/18/2016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10B1B-47B7-43FB-B030-3A47D1DDBD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689FFA9-A5F9-407E-8819-A5E90154F190}" type="datetime1">
              <a:rPr lang="en-US" smtClean="0"/>
              <a:pPr/>
              <a:t>11/18/2016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3B10B1B-47B7-43FB-B030-3A47D1DDBD8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F9D4595-D691-44C9-94AB-EBF8D784B4C1}" type="datetime1">
              <a:rPr lang="en-US" smtClean="0"/>
              <a:pPr/>
              <a:t>11/18/2016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3B10B1B-47B7-43FB-B030-3A47D1DDBD8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457200" y="2209800"/>
            <a:ext cx="6324600" cy="1143000"/>
          </a:xfrm>
        </p:spPr>
        <p:txBody>
          <a:bodyPr>
            <a:normAutofit fontScale="90000"/>
            <a:scene3d>
              <a:camera prst="orthographicFront"/>
              <a:lightRig rig="twoPt" dir="t">
                <a:rot lat="0" lon="0" rev="600000"/>
              </a:lightRig>
            </a:scene3d>
            <a:sp3d prstMaterial="dkEdge">
              <a:bevelT w="101600"/>
              <a:bevelB w="38100" h="38100"/>
              <a:contourClr>
                <a:srgbClr val="F5F5F5"/>
              </a:contourClr>
            </a:sp3d>
          </a:bodyPr>
          <a:lstStyle/>
          <a:p>
            <a:r>
              <a:rPr lang="en-US" sz="3200" dirty="0" smtClean="0">
                <a:solidFill>
                  <a:sysClr val="windowText" lastClr="000000"/>
                </a:solidFill>
                <a:latin typeface="Arial" pitchFamily="34" charset="0"/>
                <a:cs typeface="Arial" pitchFamily="34" charset="0"/>
              </a:rPr>
              <a:t>Finalizing NSF </a:t>
            </a:r>
            <a:r>
              <a:rPr lang="en-US" sz="3200" dirty="0" smtClean="0">
                <a:solidFill>
                  <a:sysClr val="windowText" lastClr="000000"/>
                </a:solidFill>
                <a:latin typeface="Arial" pitchFamily="34" charset="0"/>
                <a:cs typeface="Arial" pitchFamily="34" charset="0"/>
              </a:rPr>
              <a:t>Business </a:t>
            </a:r>
            <a:r>
              <a:rPr lang="en-US" sz="3200" dirty="0" smtClean="0">
                <a:solidFill>
                  <a:sysClr val="windowText" lastClr="000000"/>
                </a:solidFill>
                <a:latin typeface="Arial" pitchFamily="34" charset="0"/>
                <a:cs typeface="Arial" pitchFamily="34" charset="0"/>
              </a:rPr>
              <a:t>&amp; Operations Advisory </a:t>
            </a:r>
            <a:r>
              <a:rPr lang="en-US" sz="3200" dirty="0" smtClean="0">
                <a:solidFill>
                  <a:sysClr val="windowText" lastClr="000000"/>
                </a:solidFill>
                <a:latin typeface="Arial" pitchFamily="34" charset="0"/>
                <a:cs typeface="Arial" pitchFamily="34" charset="0"/>
              </a:rPr>
              <a:t>Committee on its Use of Subcommittees</a:t>
            </a:r>
            <a:r>
              <a:rPr lang="en-US" sz="3200" dirty="0" smtClean="0">
                <a:solidFill>
                  <a:sysClr val="windowText" lastClr="000000"/>
                </a:solidFill>
                <a:latin typeface="Arial" pitchFamily="34" charset="0"/>
                <a:cs typeface="Arial" pitchFamily="34" charset="0"/>
              </a:rPr>
              <a:t/>
            </a:r>
            <a:br>
              <a:rPr lang="en-US" sz="3200" dirty="0" smtClean="0">
                <a:solidFill>
                  <a:sysClr val="windowText" lastClr="000000"/>
                </a:solidFill>
                <a:latin typeface="Arial" pitchFamily="34" charset="0"/>
                <a:cs typeface="Arial" pitchFamily="34" charset="0"/>
              </a:rPr>
            </a:br>
            <a:endParaRPr lang="en-US" sz="3200" b="1" dirty="0">
              <a:solidFill>
                <a:schemeClr val="accent6">
                  <a:lumMod val="10000"/>
                </a:schemeClr>
              </a:solidFill>
              <a:effectLst>
                <a:outerShdw blurRad="50800" dist="38100" dir="16200000" rotWithShape="0">
                  <a:prstClr val="black">
                    <a:alpha val="40000"/>
                  </a:prstClr>
                </a:outerShdw>
              </a:effectLst>
              <a:latin typeface="Andalus" pitchFamily="2" charset="-78"/>
              <a:ea typeface="Batang" pitchFamily="18" charset="-127"/>
              <a:cs typeface="Andalus" pitchFamily="2" charset="-78"/>
            </a:endParaRPr>
          </a:p>
        </p:txBody>
      </p:sp>
      <p:sp>
        <p:nvSpPr>
          <p:cNvPr id="6" name="Rectangle 7"/>
          <p:cNvSpPr txBox="1">
            <a:spLocks noChangeArrowheads="1"/>
          </p:cNvSpPr>
          <p:nvPr/>
        </p:nvSpPr>
        <p:spPr>
          <a:xfrm>
            <a:off x="381000" y="3200400"/>
            <a:ext cx="8001000" cy="6858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600"/>
              </a:spcAft>
              <a:buClrTx/>
              <a:buSzTx/>
              <a:buFont typeface="Arial" pitchFamily="34" charset="0"/>
              <a:buNone/>
              <a:tabLst/>
              <a:defRPr/>
            </a:pPr>
            <a:r>
              <a:rPr kumimoji="0" lang="en-US" b="1" i="0" u="none" strike="noStrike" kern="1200" cap="all" spc="120" normalizeH="0" baseline="0" noProof="0" dirty="0" smtClean="0">
                <a:ln>
                  <a:noFill/>
                </a:ln>
                <a:solidFill>
                  <a:srgbClr val="000066"/>
                </a:solidFill>
                <a:effectLst/>
                <a:uLnTx/>
                <a:uFillTx/>
                <a:latin typeface="Arial" pitchFamily="34" charset="0"/>
                <a:ea typeface="+mn-ea"/>
                <a:cs typeface="Arial" pitchFamily="34" charset="0"/>
              </a:rPr>
              <a:t>Charisse carney-Nunes (BFA) | November </a:t>
            </a:r>
            <a:r>
              <a:rPr kumimoji="0" lang="en-US" b="1" i="0" u="none" strike="noStrike" kern="1200" cap="all" spc="120" normalizeH="0" baseline="0" noProof="0" dirty="0" smtClean="0">
                <a:ln>
                  <a:noFill/>
                </a:ln>
                <a:solidFill>
                  <a:srgbClr val="000066"/>
                </a:solidFill>
                <a:effectLst/>
                <a:uLnTx/>
                <a:uFillTx/>
                <a:latin typeface="Arial" pitchFamily="34" charset="0"/>
                <a:ea typeface="+mn-ea"/>
                <a:cs typeface="Arial" pitchFamily="34" charset="0"/>
              </a:rPr>
              <a:t>29, </a:t>
            </a:r>
            <a:r>
              <a:rPr kumimoji="0" lang="en-US" b="1" i="0" u="none" strike="noStrike" kern="1200" cap="all" spc="120" normalizeH="0" baseline="0" noProof="0" dirty="0" smtClean="0">
                <a:ln>
                  <a:noFill/>
                </a:ln>
                <a:solidFill>
                  <a:srgbClr val="000066"/>
                </a:solidFill>
                <a:effectLst/>
                <a:uLnTx/>
                <a:uFillTx/>
                <a:latin typeface="Arial" pitchFamily="34" charset="0"/>
                <a:ea typeface="+mn-ea"/>
                <a:cs typeface="Arial" pitchFamily="34" charset="0"/>
              </a:rPr>
              <a:t>2016</a:t>
            </a:r>
          </a:p>
        </p:txBody>
      </p:sp>
      <p:sp>
        <p:nvSpPr>
          <p:cNvPr id="7" name="Slide Number Placeholder 6"/>
          <p:cNvSpPr>
            <a:spLocks noGrp="1"/>
          </p:cNvSpPr>
          <p:nvPr>
            <p:ph type="sldNum" sz="quarter" idx="12"/>
          </p:nvPr>
        </p:nvSpPr>
        <p:spPr/>
        <p:txBody>
          <a:bodyPr/>
          <a:lstStyle/>
          <a:p>
            <a:fld id="{83B10B1B-47B7-43FB-B030-3A47D1DDBD89}" type="slidenum">
              <a:rPr lang="en-US" smtClean="0"/>
              <a:pPr/>
              <a:t>1</a:t>
            </a:fld>
            <a:endParaRPr lang="en-US"/>
          </a:p>
        </p:txBody>
      </p:sp>
      <p:pic>
        <p:nvPicPr>
          <p:cNvPr id="5" name="Picture 72" descr="wavebg2"/>
          <p:cNvPicPr>
            <a:picLocks noChangeAspect="1" noChangeArrowheads="1"/>
          </p:cNvPicPr>
          <p:nvPr/>
        </p:nvPicPr>
        <p:blipFill>
          <a:blip r:embed="rId3" cstate="print">
            <a:duotone>
              <a:prstClr val="black"/>
              <a:schemeClr val="accent5">
                <a:lumMod val="20000"/>
                <a:lumOff val="80000"/>
                <a:tint val="45000"/>
                <a:satMod val="400000"/>
              </a:schemeClr>
            </a:duotone>
          </a:blip>
          <a:srcRect t="89063"/>
          <a:stretch>
            <a:fillRect/>
          </a:stretch>
        </p:blipFill>
        <p:spPr bwMode="auto">
          <a:xfrm>
            <a:off x="0" y="6172200"/>
            <a:ext cx="9144001" cy="685800"/>
          </a:xfrm>
          <a:prstGeom prst="rect">
            <a:avLst/>
          </a:prstGeom>
          <a:ln>
            <a:solidFill>
              <a:schemeClr val="accent5">
                <a:lumMod val="60000"/>
                <a:lumOff val="40000"/>
              </a:schemeClr>
            </a:solidFill>
          </a:ln>
          <a:effectLst>
            <a:glow rad="63500">
              <a:schemeClr val="accent5">
                <a:satMod val="175000"/>
                <a:alpha val="40000"/>
              </a:schemeClr>
            </a:glow>
            <a:softEdge rad="3175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2" descr="wavebg2"/>
          <p:cNvPicPr>
            <a:picLocks noChangeAspect="1" noChangeArrowheads="1"/>
          </p:cNvPicPr>
          <p:nvPr/>
        </p:nvPicPr>
        <p:blipFill>
          <a:blip r:embed="rId3" cstate="print">
            <a:duotone>
              <a:prstClr val="black"/>
              <a:schemeClr val="accent5">
                <a:lumMod val="20000"/>
                <a:lumOff val="80000"/>
                <a:tint val="45000"/>
                <a:satMod val="400000"/>
              </a:schemeClr>
            </a:duotone>
          </a:blip>
          <a:srcRect t="89063"/>
          <a:stretch>
            <a:fillRect/>
          </a:stretch>
        </p:blipFill>
        <p:spPr bwMode="auto">
          <a:xfrm>
            <a:off x="0" y="6172200"/>
            <a:ext cx="9144001" cy="685800"/>
          </a:xfrm>
          <a:prstGeom prst="rect">
            <a:avLst/>
          </a:prstGeom>
          <a:ln>
            <a:solidFill>
              <a:schemeClr val="accent5">
                <a:lumMod val="60000"/>
                <a:lumOff val="40000"/>
              </a:schemeClr>
            </a:solidFill>
          </a:ln>
          <a:effectLst>
            <a:glow rad="63500">
              <a:schemeClr val="accent5">
                <a:satMod val="175000"/>
                <a:alpha val="40000"/>
              </a:schemeClr>
            </a:glow>
            <a:softEdge rad="31750"/>
          </a:effectLst>
        </p:spPr>
      </p:pic>
      <p:sp>
        <p:nvSpPr>
          <p:cNvPr id="4" name="Title 1"/>
          <p:cNvSpPr>
            <a:spLocks noGrp="1"/>
          </p:cNvSpPr>
          <p:nvPr>
            <p:ph type="title"/>
          </p:nvPr>
        </p:nvSpPr>
        <p:spPr>
          <a:xfrm>
            <a:off x="457200" y="533400"/>
            <a:ext cx="5791200" cy="838200"/>
          </a:xfrm>
        </p:spPr>
        <p:txBody>
          <a:bodyPr>
            <a:normAutofit/>
          </a:bodyPr>
          <a:lstStyle/>
          <a:p>
            <a:r>
              <a:rPr lang="en-US" sz="3200" b="1" u="sng" dirty="0" smtClean="0">
                <a:solidFill>
                  <a:srgbClr val="000066"/>
                </a:solidFill>
                <a:latin typeface="Arial" pitchFamily="34" charset="0"/>
                <a:cs typeface="Arial" pitchFamily="34" charset="0"/>
              </a:rPr>
              <a:t>Agenda</a:t>
            </a:r>
            <a:endParaRPr lang="en-US" sz="3200" b="1" dirty="0">
              <a:solidFill>
                <a:srgbClr val="000066"/>
              </a:solidFill>
            </a:endParaRPr>
          </a:p>
        </p:txBody>
      </p:sp>
      <p:sp>
        <p:nvSpPr>
          <p:cNvPr id="5" name="Rectangle 7"/>
          <p:cNvSpPr>
            <a:spLocks noGrp="1" noChangeArrowheads="1"/>
          </p:cNvSpPr>
          <p:nvPr>
            <p:ph idx="1"/>
          </p:nvPr>
        </p:nvSpPr>
        <p:spPr bwMode="auto">
          <a:xfrm>
            <a:off x="533400" y="1752600"/>
            <a:ext cx="7848600" cy="4343400"/>
          </a:xfrm>
          <a:prstGeom prst="rect">
            <a:avLst/>
          </a:prstGeom>
          <a:noFill/>
          <a:ln w="9525">
            <a:noFill/>
            <a:miter lim="800000"/>
            <a:headEnd/>
            <a:tailEnd/>
          </a:ln>
          <a:effectLst/>
        </p:spPr>
        <p:txBody>
          <a:bodyPr/>
          <a:lstStyle/>
          <a:p>
            <a:pPr marL="1308100" lvl="2" indent="-393700">
              <a:spcBef>
                <a:spcPct val="50000"/>
              </a:spcBef>
              <a:buNone/>
            </a:pPr>
            <a:endParaRPr lang="en-US" sz="2000" b="1" dirty="0" smtClean="0">
              <a:solidFill>
                <a:srgbClr val="000000"/>
              </a:solidFill>
            </a:endParaRPr>
          </a:p>
          <a:p>
            <a:pPr marL="342900" indent="-342900">
              <a:spcBef>
                <a:spcPct val="50000"/>
              </a:spcBef>
              <a:buClr>
                <a:schemeClr val="tx1"/>
              </a:buClr>
              <a:buFont typeface="Wingdings" pitchFamily="2" charset="2"/>
              <a:buChar char="v"/>
            </a:pPr>
            <a:endParaRPr lang="en-US" sz="2000" b="1" dirty="0" smtClean="0">
              <a:latin typeface="Arial" pitchFamily="34" charset="0"/>
              <a:cs typeface="Arial" pitchFamily="34" charset="0"/>
            </a:endParaRPr>
          </a:p>
          <a:p>
            <a:pPr marL="342900" indent="-342900">
              <a:lnSpc>
                <a:spcPct val="90000"/>
              </a:lnSpc>
              <a:spcBef>
                <a:spcPct val="50000"/>
              </a:spcBef>
              <a:buClr>
                <a:srgbClr val="0066FF"/>
              </a:buClr>
            </a:pPr>
            <a:endParaRPr lang="en-US" sz="2400" dirty="0" smtClean="0"/>
          </a:p>
          <a:p>
            <a:pPr marL="342900" indent="-342900">
              <a:lnSpc>
                <a:spcPct val="90000"/>
              </a:lnSpc>
              <a:spcBef>
                <a:spcPct val="50000"/>
              </a:spcBef>
              <a:buClr>
                <a:srgbClr val="0066FF"/>
              </a:buClr>
              <a:buFontTx/>
              <a:buChar char="•"/>
            </a:pPr>
            <a:endParaRPr lang="en-US" sz="2800" dirty="0" smtClean="0"/>
          </a:p>
        </p:txBody>
      </p:sp>
      <p:sp>
        <p:nvSpPr>
          <p:cNvPr id="6" name="Slide Number Placeholder 5"/>
          <p:cNvSpPr>
            <a:spLocks noGrp="1"/>
          </p:cNvSpPr>
          <p:nvPr>
            <p:ph type="sldNum" sz="quarter" idx="12"/>
          </p:nvPr>
        </p:nvSpPr>
        <p:spPr/>
        <p:txBody>
          <a:bodyPr/>
          <a:lstStyle/>
          <a:p>
            <a:fld id="{83B10B1B-47B7-43FB-B030-3A47D1DDBD89}" type="slidenum">
              <a:rPr lang="en-US" smtClean="0"/>
              <a:pPr/>
              <a:t>2</a:t>
            </a:fld>
            <a:endParaRPr lang="en-US"/>
          </a:p>
        </p:txBody>
      </p:sp>
      <p:sp>
        <p:nvSpPr>
          <p:cNvPr id="8" name="Rectangle 7"/>
          <p:cNvSpPr>
            <a:spLocks noChangeArrowheads="1"/>
          </p:cNvSpPr>
          <p:nvPr/>
        </p:nvSpPr>
        <p:spPr bwMode="auto">
          <a:xfrm>
            <a:off x="381000" y="1676400"/>
            <a:ext cx="8001000" cy="4648200"/>
          </a:xfrm>
          <a:prstGeom prst="rect">
            <a:avLst/>
          </a:prstGeom>
          <a:noFill/>
          <a:ln w="9525">
            <a:noFill/>
            <a:miter lim="800000"/>
            <a:headEnd/>
            <a:tailEnd/>
          </a:ln>
          <a:effectLst/>
        </p:spPr>
        <p:txBody>
          <a:bodyPr/>
          <a:lstStyle/>
          <a:p>
            <a:pPr indent="-457200">
              <a:spcBef>
                <a:spcPts val="100"/>
              </a:spcBef>
              <a:spcAft>
                <a:spcPts val="900"/>
              </a:spcAft>
              <a:buFont typeface="Wingdings" pitchFamily="2" charset="2"/>
              <a:buChar char="v"/>
            </a:pPr>
            <a:r>
              <a:rPr lang="en-US" sz="3600" dirty="0" smtClean="0">
                <a:latin typeface="Arial" pitchFamily="34" charset="0"/>
                <a:cs typeface="Arial" pitchFamily="34" charset="0"/>
              </a:rPr>
              <a:t>Fall 2010 Recommendation</a:t>
            </a:r>
          </a:p>
          <a:p>
            <a:pPr indent="-457200">
              <a:spcBef>
                <a:spcPts val="100"/>
              </a:spcBef>
              <a:spcAft>
                <a:spcPts val="900"/>
              </a:spcAft>
              <a:buFont typeface="Wingdings" pitchFamily="2" charset="2"/>
              <a:buChar char="v"/>
            </a:pPr>
            <a:r>
              <a:rPr lang="en-US" sz="3600" dirty="0" smtClean="0">
                <a:latin typeface="Arial" pitchFamily="34" charset="0"/>
                <a:cs typeface="Arial" pitchFamily="34" charset="0"/>
              </a:rPr>
              <a:t>Post-Recommendation Action</a:t>
            </a:r>
          </a:p>
          <a:p>
            <a:pPr marL="1028700" lvl="2" indent="-571500">
              <a:spcBef>
                <a:spcPts val="100"/>
              </a:spcBef>
              <a:spcAft>
                <a:spcPts val="900"/>
              </a:spcAft>
              <a:buFont typeface="Wingdings" panose="05000000000000000000" pitchFamily="2" charset="2"/>
              <a:buChar char="Ø"/>
            </a:pPr>
            <a:r>
              <a:rPr lang="en-US" sz="3600" dirty="0" smtClean="0">
                <a:latin typeface="Arial" pitchFamily="34" charset="0"/>
                <a:cs typeface="Arial" pitchFamily="34" charset="0"/>
              </a:rPr>
              <a:t>Interviews, best practices</a:t>
            </a:r>
            <a:endParaRPr lang="en-US" sz="3600" dirty="0" smtClean="0">
              <a:latin typeface="Arial" pitchFamily="34" charset="0"/>
              <a:cs typeface="Arial" pitchFamily="34" charset="0"/>
            </a:endParaRPr>
          </a:p>
          <a:p>
            <a:pPr marL="1028700" lvl="2" indent="-571500">
              <a:spcBef>
                <a:spcPts val="100"/>
              </a:spcBef>
              <a:spcAft>
                <a:spcPts val="900"/>
              </a:spcAft>
              <a:buFont typeface="Wingdings" panose="05000000000000000000" pitchFamily="2" charset="2"/>
              <a:buChar char="Ø"/>
            </a:pPr>
            <a:r>
              <a:rPr lang="en-US" sz="3600" dirty="0" smtClean="0">
                <a:latin typeface="Arial" pitchFamily="34" charset="0"/>
                <a:cs typeface="Arial" pitchFamily="34" charset="0"/>
              </a:rPr>
              <a:t>Draft </a:t>
            </a:r>
            <a:r>
              <a:rPr lang="en-US" sz="3600" dirty="0" smtClean="0">
                <a:latin typeface="Arial" pitchFamily="34" charset="0"/>
                <a:cs typeface="Arial" pitchFamily="34" charset="0"/>
              </a:rPr>
              <a:t>Guidance</a:t>
            </a:r>
          </a:p>
          <a:p>
            <a:pPr indent="-457200">
              <a:spcBef>
                <a:spcPts val="100"/>
              </a:spcBef>
              <a:spcAft>
                <a:spcPts val="900"/>
              </a:spcAft>
              <a:buFont typeface="Wingdings" pitchFamily="2" charset="2"/>
              <a:buChar char="v"/>
            </a:pPr>
            <a:r>
              <a:rPr lang="en-US" sz="3600" dirty="0" smtClean="0">
                <a:latin typeface="Arial" pitchFamily="34" charset="0"/>
                <a:cs typeface="Arial" pitchFamily="34" charset="0"/>
              </a:rPr>
              <a:t>Updated Draft Guidance</a:t>
            </a:r>
          </a:p>
          <a:p>
            <a:pPr indent="-457200">
              <a:spcBef>
                <a:spcPts val="100"/>
              </a:spcBef>
              <a:spcAft>
                <a:spcPts val="900"/>
              </a:spcAft>
              <a:buFont typeface="Wingdings" pitchFamily="2" charset="2"/>
              <a:buChar char="v"/>
            </a:pPr>
            <a:r>
              <a:rPr lang="en-US" sz="3600" dirty="0" smtClean="0">
                <a:latin typeface="Arial" pitchFamily="34" charset="0"/>
                <a:cs typeface="Arial" pitchFamily="34" charset="0"/>
              </a:rPr>
              <a:t>Adoption of Draft Guidance</a:t>
            </a:r>
            <a:endParaRPr lang="en-US" sz="3600" dirty="0" smtClean="0">
              <a:latin typeface="Arial" pitchFamily="34" charset="0"/>
              <a:cs typeface="Arial" pitchFamily="34" charset="0"/>
            </a:endParaRPr>
          </a:p>
          <a:p>
            <a:pPr lvl="2" indent="-457200">
              <a:spcBef>
                <a:spcPts val="100"/>
              </a:spcBef>
              <a:spcAft>
                <a:spcPts val="900"/>
              </a:spcAft>
            </a:pPr>
            <a:endParaRPr lang="en-US" sz="3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2" descr="wavebg2"/>
          <p:cNvPicPr>
            <a:picLocks noChangeAspect="1" noChangeArrowheads="1"/>
          </p:cNvPicPr>
          <p:nvPr/>
        </p:nvPicPr>
        <p:blipFill>
          <a:blip r:embed="rId3" cstate="print">
            <a:duotone>
              <a:prstClr val="black"/>
              <a:schemeClr val="accent5">
                <a:lumMod val="20000"/>
                <a:lumOff val="80000"/>
                <a:tint val="45000"/>
                <a:satMod val="400000"/>
              </a:schemeClr>
            </a:duotone>
          </a:blip>
          <a:srcRect t="89063"/>
          <a:stretch>
            <a:fillRect/>
          </a:stretch>
        </p:blipFill>
        <p:spPr bwMode="auto">
          <a:xfrm>
            <a:off x="0" y="6172200"/>
            <a:ext cx="9144001" cy="685800"/>
          </a:xfrm>
          <a:prstGeom prst="rect">
            <a:avLst/>
          </a:prstGeom>
          <a:ln>
            <a:solidFill>
              <a:schemeClr val="accent5">
                <a:lumMod val="60000"/>
                <a:lumOff val="40000"/>
              </a:schemeClr>
            </a:solidFill>
          </a:ln>
          <a:effectLst>
            <a:glow rad="63500">
              <a:schemeClr val="accent5">
                <a:satMod val="175000"/>
                <a:alpha val="40000"/>
              </a:schemeClr>
            </a:glow>
            <a:softEdge rad="31750"/>
          </a:effectLst>
        </p:spPr>
      </p:pic>
      <p:sp>
        <p:nvSpPr>
          <p:cNvPr id="4" name="Title 1"/>
          <p:cNvSpPr>
            <a:spLocks noGrp="1"/>
          </p:cNvSpPr>
          <p:nvPr>
            <p:ph type="title"/>
          </p:nvPr>
        </p:nvSpPr>
        <p:spPr>
          <a:xfrm>
            <a:off x="762000" y="457200"/>
            <a:ext cx="6781800" cy="685800"/>
          </a:xfrm>
        </p:spPr>
        <p:txBody>
          <a:bodyPr>
            <a:normAutofit/>
          </a:bodyPr>
          <a:lstStyle/>
          <a:p>
            <a:r>
              <a:rPr lang="en-US" sz="2800" b="1" u="sng" dirty="0" smtClean="0">
                <a:solidFill>
                  <a:srgbClr val="000066"/>
                </a:solidFill>
                <a:latin typeface="Arial" pitchFamily="34" charset="0"/>
                <a:cs typeface="Arial" pitchFamily="34" charset="0"/>
              </a:rPr>
              <a:t>Fall 2010 Committee Recommendation</a:t>
            </a:r>
            <a:endParaRPr lang="en-US" sz="2800" b="1" u="sng" dirty="0">
              <a:solidFill>
                <a:srgbClr val="000066"/>
              </a:solidFill>
              <a:latin typeface="Arial" pitchFamily="34" charset="0"/>
              <a:cs typeface="Arial" pitchFamily="34" charset="0"/>
            </a:endParaRPr>
          </a:p>
        </p:txBody>
      </p:sp>
      <p:sp>
        <p:nvSpPr>
          <p:cNvPr id="6" name="Rectangle 7"/>
          <p:cNvSpPr>
            <a:spLocks noChangeArrowheads="1"/>
          </p:cNvSpPr>
          <p:nvPr/>
        </p:nvSpPr>
        <p:spPr bwMode="auto">
          <a:xfrm>
            <a:off x="304800" y="1524000"/>
            <a:ext cx="8229600" cy="4876800"/>
          </a:xfrm>
          <a:prstGeom prst="rect">
            <a:avLst/>
          </a:prstGeom>
          <a:noFill/>
          <a:ln w="9525">
            <a:noFill/>
            <a:miter lim="800000"/>
            <a:headEnd/>
            <a:tailEnd/>
          </a:ln>
          <a:effectLst/>
        </p:spPr>
        <p:txBody>
          <a:bodyPr/>
          <a:lstStyle/>
          <a:p>
            <a:pPr marL="1308100" lvl="2" indent="-393700">
              <a:spcBef>
                <a:spcPct val="50000"/>
              </a:spcBef>
            </a:pPr>
            <a:endParaRPr lang="en-US" sz="2000" b="1" dirty="0" smtClean="0">
              <a:solidFill>
                <a:srgbClr val="000000"/>
              </a:solidFill>
            </a:endParaRPr>
          </a:p>
          <a:p>
            <a:pPr marL="342900" indent="-342900">
              <a:spcBef>
                <a:spcPct val="50000"/>
              </a:spcBef>
              <a:buClr>
                <a:schemeClr val="tx1"/>
              </a:buClr>
              <a:buFont typeface="Wingdings" pitchFamily="2" charset="2"/>
              <a:buChar char="v"/>
            </a:pPr>
            <a:endParaRPr lang="en-US" sz="2000" b="1" dirty="0" smtClean="0">
              <a:latin typeface="Arial" pitchFamily="34" charset="0"/>
              <a:cs typeface="Arial" pitchFamily="34" charset="0"/>
            </a:endParaRPr>
          </a:p>
          <a:p>
            <a:pPr marL="342900" indent="-342900">
              <a:lnSpc>
                <a:spcPct val="90000"/>
              </a:lnSpc>
              <a:spcBef>
                <a:spcPct val="50000"/>
              </a:spcBef>
              <a:buClr>
                <a:srgbClr val="0066FF"/>
              </a:buClr>
            </a:pPr>
            <a:endParaRPr lang="en-US" sz="2400" dirty="0" smtClean="0"/>
          </a:p>
          <a:p>
            <a:pPr marL="342900" indent="-342900">
              <a:lnSpc>
                <a:spcPct val="90000"/>
              </a:lnSpc>
              <a:spcBef>
                <a:spcPct val="50000"/>
              </a:spcBef>
              <a:buClr>
                <a:srgbClr val="0066FF"/>
              </a:buClr>
              <a:buFontTx/>
              <a:buChar char="•"/>
            </a:pPr>
            <a:endParaRPr lang="en-US" sz="2800" dirty="0" smtClean="0"/>
          </a:p>
        </p:txBody>
      </p:sp>
      <p:sp>
        <p:nvSpPr>
          <p:cNvPr id="7" name="Slide Number Placeholder 6"/>
          <p:cNvSpPr>
            <a:spLocks noGrp="1"/>
          </p:cNvSpPr>
          <p:nvPr>
            <p:ph type="sldNum" sz="quarter" idx="12"/>
          </p:nvPr>
        </p:nvSpPr>
        <p:spPr/>
        <p:txBody>
          <a:bodyPr/>
          <a:lstStyle/>
          <a:p>
            <a:fld id="{83B10B1B-47B7-43FB-B030-3A47D1DDBD89}" type="slidenum">
              <a:rPr lang="en-US" smtClean="0"/>
              <a:pPr/>
              <a:t>3</a:t>
            </a:fld>
            <a:endParaRPr lang="en-US"/>
          </a:p>
        </p:txBody>
      </p:sp>
      <p:sp>
        <p:nvSpPr>
          <p:cNvPr id="10" name="Rectangle 7"/>
          <p:cNvSpPr>
            <a:spLocks noChangeArrowheads="1"/>
          </p:cNvSpPr>
          <p:nvPr/>
        </p:nvSpPr>
        <p:spPr bwMode="auto">
          <a:xfrm>
            <a:off x="381000" y="1676400"/>
            <a:ext cx="7924800" cy="4724400"/>
          </a:xfrm>
          <a:prstGeom prst="rect">
            <a:avLst/>
          </a:prstGeom>
          <a:noFill/>
          <a:ln w="9525">
            <a:noFill/>
            <a:miter lim="800000"/>
            <a:headEnd/>
            <a:tailEnd/>
          </a:ln>
          <a:effectLst/>
        </p:spPr>
        <p:txBody>
          <a:bodyPr/>
          <a:lstStyle/>
          <a:p>
            <a:pPr marL="342900" indent="-342900">
              <a:spcBef>
                <a:spcPct val="50000"/>
              </a:spcBef>
              <a:buClr>
                <a:schemeClr val="tx1"/>
              </a:buClr>
              <a:buFont typeface="Wingdings" pitchFamily="2" charset="2"/>
              <a:buChar char="v"/>
            </a:pPr>
            <a:r>
              <a:rPr lang="en-US" sz="2800" dirty="0" smtClean="0">
                <a:latin typeface="Arial" pitchFamily="34" charset="0"/>
                <a:cs typeface="Arial" pitchFamily="34" charset="0"/>
              </a:rPr>
              <a:t>Use the formal subcommittee mechanism to examine specific business matters in more depth and with broader external membership than would normally be on the Committee itself. In the past few years, subcommittees have been successful at examining key business processes.</a:t>
            </a:r>
            <a:endParaRPr lang="en-US" sz="2800" b="1" dirty="0" smtClean="0">
              <a:latin typeface="Arial" pitchFamily="34" charset="0"/>
              <a:cs typeface="Arial" pitchFamily="34" charset="0"/>
            </a:endParaRPr>
          </a:p>
          <a:p>
            <a:pPr marL="342900" indent="-342900">
              <a:lnSpc>
                <a:spcPct val="90000"/>
              </a:lnSpc>
              <a:spcBef>
                <a:spcPct val="50000"/>
              </a:spcBef>
              <a:buClr>
                <a:srgbClr val="0066FF"/>
              </a:buClr>
            </a:pPr>
            <a:endParaRPr lang="en-US" sz="2400" dirty="0" smtClean="0"/>
          </a:p>
          <a:p>
            <a:pPr marL="342900" indent="-342900">
              <a:lnSpc>
                <a:spcPct val="90000"/>
              </a:lnSpc>
              <a:spcBef>
                <a:spcPct val="50000"/>
              </a:spcBef>
              <a:buClr>
                <a:srgbClr val="0066FF"/>
              </a:buClr>
              <a:buFontTx/>
              <a:buChar char="•"/>
            </a:pPr>
            <a:endParaRPr lang="en-US"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2" descr="wavebg2"/>
          <p:cNvPicPr>
            <a:picLocks noChangeAspect="1" noChangeArrowheads="1"/>
          </p:cNvPicPr>
          <p:nvPr/>
        </p:nvPicPr>
        <p:blipFill>
          <a:blip r:embed="rId3" cstate="print">
            <a:duotone>
              <a:prstClr val="black"/>
              <a:schemeClr val="accent5">
                <a:lumMod val="20000"/>
                <a:lumOff val="80000"/>
                <a:tint val="45000"/>
                <a:satMod val="400000"/>
              </a:schemeClr>
            </a:duotone>
          </a:blip>
          <a:srcRect t="89063"/>
          <a:stretch>
            <a:fillRect/>
          </a:stretch>
        </p:blipFill>
        <p:spPr bwMode="auto">
          <a:xfrm>
            <a:off x="0" y="6172200"/>
            <a:ext cx="9144001" cy="685800"/>
          </a:xfrm>
          <a:prstGeom prst="rect">
            <a:avLst/>
          </a:prstGeom>
          <a:ln>
            <a:solidFill>
              <a:schemeClr val="accent5">
                <a:lumMod val="60000"/>
                <a:lumOff val="40000"/>
              </a:schemeClr>
            </a:solidFill>
          </a:ln>
          <a:effectLst>
            <a:glow rad="63500">
              <a:schemeClr val="accent5">
                <a:satMod val="175000"/>
                <a:alpha val="40000"/>
              </a:schemeClr>
            </a:glow>
            <a:softEdge rad="31750"/>
          </a:effectLst>
        </p:spPr>
      </p:pic>
      <p:sp>
        <p:nvSpPr>
          <p:cNvPr id="4" name="Title 1"/>
          <p:cNvSpPr>
            <a:spLocks noGrp="1"/>
          </p:cNvSpPr>
          <p:nvPr>
            <p:ph type="title"/>
          </p:nvPr>
        </p:nvSpPr>
        <p:spPr>
          <a:xfrm>
            <a:off x="76200" y="457200"/>
            <a:ext cx="6781800" cy="685800"/>
          </a:xfrm>
        </p:spPr>
        <p:txBody>
          <a:bodyPr>
            <a:normAutofit/>
          </a:bodyPr>
          <a:lstStyle/>
          <a:p>
            <a:pPr algn="ctr"/>
            <a:r>
              <a:rPr lang="en-US" sz="3200" b="1" u="sng" dirty="0" smtClean="0">
                <a:solidFill>
                  <a:srgbClr val="000066"/>
                </a:solidFill>
                <a:latin typeface="Arial" pitchFamily="34" charset="0"/>
                <a:cs typeface="Arial" pitchFamily="34" charset="0"/>
              </a:rPr>
              <a:t>Post-Recommendation Actions</a:t>
            </a:r>
            <a:endParaRPr lang="en-US" sz="3200" b="1" u="sng" dirty="0">
              <a:solidFill>
                <a:srgbClr val="000066"/>
              </a:solidFill>
              <a:latin typeface="Arial" pitchFamily="34" charset="0"/>
              <a:cs typeface="Arial" pitchFamily="34" charset="0"/>
            </a:endParaRPr>
          </a:p>
        </p:txBody>
      </p:sp>
      <p:sp>
        <p:nvSpPr>
          <p:cNvPr id="6" name="Rectangle 7"/>
          <p:cNvSpPr>
            <a:spLocks noChangeArrowheads="1"/>
          </p:cNvSpPr>
          <p:nvPr/>
        </p:nvSpPr>
        <p:spPr bwMode="auto">
          <a:xfrm>
            <a:off x="304800" y="1524000"/>
            <a:ext cx="8229600" cy="4876800"/>
          </a:xfrm>
          <a:prstGeom prst="rect">
            <a:avLst/>
          </a:prstGeom>
          <a:noFill/>
          <a:ln w="9525">
            <a:noFill/>
            <a:miter lim="800000"/>
            <a:headEnd/>
            <a:tailEnd/>
          </a:ln>
          <a:effectLst/>
        </p:spPr>
        <p:txBody>
          <a:bodyPr/>
          <a:lstStyle/>
          <a:p>
            <a:pPr marL="1308100" lvl="2" indent="-393700">
              <a:spcBef>
                <a:spcPct val="50000"/>
              </a:spcBef>
            </a:pPr>
            <a:endParaRPr lang="en-US" sz="2000" b="1" dirty="0" smtClean="0">
              <a:solidFill>
                <a:srgbClr val="000000"/>
              </a:solidFill>
            </a:endParaRPr>
          </a:p>
          <a:p>
            <a:pPr marL="342900" indent="-342900">
              <a:spcBef>
                <a:spcPct val="50000"/>
              </a:spcBef>
              <a:buClr>
                <a:schemeClr val="tx1"/>
              </a:buClr>
              <a:buFont typeface="Wingdings" pitchFamily="2" charset="2"/>
              <a:buChar char="v"/>
            </a:pPr>
            <a:endParaRPr lang="en-US" sz="2000" b="1" dirty="0" smtClean="0">
              <a:latin typeface="Arial" pitchFamily="34" charset="0"/>
              <a:cs typeface="Arial" pitchFamily="34" charset="0"/>
            </a:endParaRPr>
          </a:p>
          <a:p>
            <a:pPr marL="342900" indent="-342900">
              <a:lnSpc>
                <a:spcPct val="90000"/>
              </a:lnSpc>
              <a:spcBef>
                <a:spcPct val="50000"/>
              </a:spcBef>
              <a:buClr>
                <a:srgbClr val="0066FF"/>
              </a:buClr>
            </a:pPr>
            <a:endParaRPr lang="en-US" sz="2400" dirty="0" smtClean="0"/>
          </a:p>
          <a:p>
            <a:pPr marL="342900" indent="-342900">
              <a:lnSpc>
                <a:spcPct val="90000"/>
              </a:lnSpc>
              <a:spcBef>
                <a:spcPct val="50000"/>
              </a:spcBef>
              <a:buClr>
                <a:srgbClr val="0066FF"/>
              </a:buClr>
              <a:buFontTx/>
              <a:buChar char="•"/>
            </a:pPr>
            <a:endParaRPr lang="en-US" sz="2800" dirty="0" smtClean="0"/>
          </a:p>
        </p:txBody>
      </p:sp>
      <p:sp>
        <p:nvSpPr>
          <p:cNvPr id="7" name="Slide Number Placeholder 6"/>
          <p:cNvSpPr>
            <a:spLocks noGrp="1"/>
          </p:cNvSpPr>
          <p:nvPr>
            <p:ph type="sldNum" sz="quarter" idx="12"/>
          </p:nvPr>
        </p:nvSpPr>
        <p:spPr/>
        <p:txBody>
          <a:bodyPr/>
          <a:lstStyle/>
          <a:p>
            <a:fld id="{83B10B1B-47B7-43FB-B030-3A47D1DDBD89}" type="slidenum">
              <a:rPr lang="en-US" smtClean="0"/>
              <a:pPr/>
              <a:t>4</a:t>
            </a:fld>
            <a:endParaRPr lang="en-US"/>
          </a:p>
        </p:txBody>
      </p:sp>
      <p:sp>
        <p:nvSpPr>
          <p:cNvPr id="10" name="Rectangle 7"/>
          <p:cNvSpPr>
            <a:spLocks noChangeArrowheads="1"/>
          </p:cNvSpPr>
          <p:nvPr/>
        </p:nvSpPr>
        <p:spPr bwMode="auto">
          <a:xfrm>
            <a:off x="381000" y="1219200"/>
            <a:ext cx="7924800" cy="4724400"/>
          </a:xfrm>
          <a:prstGeom prst="rect">
            <a:avLst/>
          </a:prstGeom>
          <a:noFill/>
          <a:ln w="9525">
            <a:noFill/>
            <a:miter lim="800000"/>
            <a:headEnd/>
            <a:tailEnd/>
          </a:ln>
          <a:effectLst/>
        </p:spPr>
        <p:txBody>
          <a:bodyPr/>
          <a:lstStyle/>
          <a:p>
            <a:pPr marL="342900" indent="-342900">
              <a:spcBef>
                <a:spcPct val="50000"/>
              </a:spcBef>
              <a:buClr>
                <a:schemeClr val="tx1"/>
              </a:buClr>
              <a:buFont typeface="Wingdings" pitchFamily="2" charset="2"/>
              <a:buChar char="v"/>
            </a:pPr>
            <a:r>
              <a:rPr lang="en-US" sz="2800" dirty="0" smtClean="0">
                <a:latin typeface="Arial" pitchFamily="34" charset="0"/>
                <a:cs typeface="Arial" pitchFamily="34" charset="0"/>
              </a:rPr>
              <a:t>Spring </a:t>
            </a:r>
            <a:r>
              <a:rPr lang="en-US" sz="2800" dirty="0" smtClean="0">
                <a:latin typeface="Arial" pitchFamily="34" charset="0"/>
                <a:cs typeface="Arial" pitchFamily="34" charset="0"/>
              </a:rPr>
              <a:t>2011 recommended 3 new SCs; recommended report templates</a:t>
            </a:r>
            <a:endParaRPr lang="en-US" sz="2400" dirty="0" smtClean="0">
              <a:latin typeface="Arial" pitchFamily="34" charset="0"/>
              <a:cs typeface="Arial" pitchFamily="34" charset="0"/>
            </a:endParaRPr>
          </a:p>
          <a:p>
            <a:pPr marL="342900" indent="-342900">
              <a:spcBef>
                <a:spcPct val="50000"/>
              </a:spcBef>
              <a:buClr>
                <a:schemeClr val="tx1"/>
              </a:buClr>
              <a:buFont typeface="Wingdings" pitchFamily="2" charset="2"/>
              <a:buChar char="v"/>
            </a:pPr>
            <a:r>
              <a:rPr lang="en-US" sz="2800" dirty="0" smtClean="0">
                <a:latin typeface="Arial" pitchFamily="34" charset="0"/>
                <a:cs typeface="Arial" pitchFamily="34" charset="0"/>
              </a:rPr>
              <a:t>Fall 2011 NSF interviewed SC members; drafted report template; identified best practices</a:t>
            </a:r>
          </a:p>
          <a:p>
            <a:pPr marL="342900" indent="-342900">
              <a:spcBef>
                <a:spcPct val="50000"/>
              </a:spcBef>
              <a:buClr>
                <a:schemeClr val="tx1"/>
              </a:buClr>
              <a:buFont typeface="Wingdings" pitchFamily="2" charset="2"/>
              <a:buChar char="v"/>
            </a:pPr>
            <a:r>
              <a:rPr lang="en-US" sz="2800" dirty="0" smtClean="0">
                <a:latin typeface="Arial" pitchFamily="34" charset="0"/>
                <a:cs typeface="Arial" pitchFamily="34" charset="0"/>
              </a:rPr>
              <a:t>Spring 2012 NSF presented draft guidance to </a:t>
            </a:r>
            <a:r>
              <a:rPr lang="en-US" sz="2800" dirty="0" smtClean="0">
                <a:latin typeface="Arial" pitchFamily="34" charset="0"/>
                <a:cs typeface="Arial" pitchFamily="34" charset="0"/>
              </a:rPr>
              <a:t>BOAC; additional contemplated subcommittees did not happen</a:t>
            </a:r>
          </a:p>
          <a:p>
            <a:pPr marL="342900" indent="-342900">
              <a:spcBef>
                <a:spcPct val="50000"/>
              </a:spcBef>
              <a:buClr>
                <a:schemeClr val="tx1"/>
              </a:buClr>
              <a:buFont typeface="Wingdings" pitchFamily="2" charset="2"/>
              <a:buChar char="v"/>
            </a:pPr>
            <a:r>
              <a:rPr lang="en-US" sz="2800" dirty="0" smtClean="0">
                <a:latin typeface="Arial" pitchFamily="34" charset="0"/>
                <a:cs typeface="Arial" pitchFamily="34" charset="0"/>
              </a:rPr>
              <a:t>Spring 2016 BOAC recommended NAPA SC</a:t>
            </a:r>
            <a:endParaRPr lang="en-US" sz="2800" dirty="0" smtClean="0">
              <a:latin typeface="Arial" pitchFamily="34" charset="0"/>
              <a:cs typeface="Arial" pitchFamily="34" charset="0"/>
            </a:endParaRPr>
          </a:p>
          <a:p>
            <a:pPr marL="342900" indent="-342900">
              <a:spcBef>
                <a:spcPct val="50000"/>
              </a:spcBef>
              <a:buClr>
                <a:schemeClr val="tx1"/>
              </a:buClr>
              <a:buFont typeface="Wingdings" pitchFamily="2" charset="2"/>
              <a:buChar char="v"/>
            </a:pPr>
            <a:endParaRPr lang="en-US" sz="2800" dirty="0" smtClean="0">
              <a:latin typeface="Arial" pitchFamily="34" charset="0"/>
              <a:cs typeface="Arial" pitchFamily="34" charset="0"/>
            </a:endParaRPr>
          </a:p>
          <a:p>
            <a:pPr marL="342900" indent="-342900">
              <a:lnSpc>
                <a:spcPct val="90000"/>
              </a:lnSpc>
              <a:spcBef>
                <a:spcPct val="50000"/>
              </a:spcBef>
              <a:buClr>
                <a:srgbClr val="0066FF"/>
              </a:buClr>
            </a:pPr>
            <a:endParaRPr lang="en-US" sz="2400" dirty="0" smtClean="0"/>
          </a:p>
          <a:p>
            <a:pPr marL="342900" indent="-342900">
              <a:lnSpc>
                <a:spcPct val="90000"/>
              </a:lnSpc>
              <a:spcBef>
                <a:spcPct val="50000"/>
              </a:spcBef>
              <a:buClr>
                <a:srgbClr val="0066FF"/>
              </a:buClr>
              <a:buFontTx/>
              <a:buChar char="•"/>
            </a:pPr>
            <a:endParaRPr lang="en-US"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2" descr="wavebg2"/>
          <p:cNvPicPr>
            <a:picLocks noChangeAspect="1" noChangeArrowheads="1"/>
          </p:cNvPicPr>
          <p:nvPr/>
        </p:nvPicPr>
        <p:blipFill>
          <a:blip r:embed="rId3" cstate="print">
            <a:duotone>
              <a:prstClr val="black"/>
              <a:schemeClr val="accent5">
                <a:lumMod val="20000"/>
                <a:lumOff val="80000"/>
                <a:tint val="45000"/>
                <a:satMod val="400000"/>
              </a:schemeClr>
            </a:duotone>
          </a:blip>
          <a:srcRect t="89063"/>
          <a:stretch>
            <a:fillRect/>
          </a:stretch>
        </p:blipFill>
        <p:spPr bwMode="auto">
          <a:xfrm>
            <a:off x="0" y="6172200"/>
            <a:ext cx="9144001" cy="685800"/>
          </a:xfrm>
          <a:prstGeom prst="rect">
            <a:avLst/>
          </a:prstGeom>
          <a:ln>
            <a:solidFill>
              <a:schemeClr val="accent5">
                <a:lumMod val="60000"/>
                <a:lumOff val="40000"/>
              </a:schemeClr>
            </a:solidFill>
          </a:ln>
          <a:effectLst>
            <a:glow rad="63500">
              <a:schemeClr val="accent5">
                <a:satMod val="175000"/>
                <a:alpha val="40000"/>
              </a:schemeClr>
            </a:glow>
            <a:softEdge rad="31750"/>
          </a:effectLst>
        </p:spPr>
      </p:pic>
      <p:sp>
        <p:nvSpPr>
          <p:cNvPr id="4" name="Title 1"/>
          <p:cNvSpPr>
            <a:spLocks noGrp="1"/>
          </p:cNvSpPr>
          <p:nvPr>
            <p:ph type="title"/>
          </p:nvPr>
        </p:nvSpPr>
        <p:spPr>
          <a:xfrm>
            <a:off x="457200" y="152400"/>
            <a:ext cx="7162800" cy="838200"/>
          </a:xfrm>
        </p:spPr>
        <p:txBody>
          <a:bodyPr>
            <a:normAutofit/>
          </a:bodyPr>
          <a:lstStyle/>
          <a:p>
            <a:pPr algn="ctr"/>
            <a:r>
              <a:rPr lang="en-US" sz="3200" b="1" u="sng" dirty="0" smtClean="0">
                <a:solidFill>
                  <a:srgbClr val="000066"/>
                </a:solidFill>
                <a:latin typeface="Arial" pitchFamily="34" charset="0"/>
                <a:cs typeface="Arial" pitchFamily="34" charset="0"/>
              </a:rPr>
              <a:t>Updated Draft </a:t>
            </a:r>
            <a:r>
              <a:rPr lang="en-US" sz="3200" b="1" u="sng" dirty="0" smtClean="0">
                <a:solidFill>
                  <a:srgbClr val="000066"/>
                </a:solidFill>
                <a:latin typeface="Arial" pitchFamily="34" charset="0"/>
                <a:cs typeface="Arial" pitchFamily="34" charset="0"/>
              </a:rPr>
              <a:t>Guidance</a:t>
            </a:r>
            <a:endParaRPr lang="en-US" sz="3200" b="1" dirty="0">
              <a:solidFill>
                <a:srgbClr val="000066"/>
              </a:solidFill>
            </a:endParaRPr>
          </a:p>
        </p:txBody>
      </p:sp>
      <p:sp>
        <p:nvSpPr>
          <p:cNvPr id="5" name="Rectangle 7"/>
          <p:cNvSpPr>
            <a:spLocks noGrp="1" noChangeArrowheads="1"/>
          </p:cNvSpPr>
          <p:nvPr>
            <p:ph idx="1"/>
          </p:nvPr>
        </p:nvSpPr>
        <p:spPr bwMode="auto">
          <a:xfrm>
            <a:off x="533400" y="1143000"/>
            <a:ext cx="7848600" cy="4343400"/>
          </a:xfrm>
          <a:prstGeom prst="rect">
            <a:avLst/>
          </a:prstGeom>
          <a:noFill/>
          <a:ln w="9525">
            <a:noFill/>
            <a:miter lim="800000"/>
            <a:headEnd/>
            <a:tailEnd/>
          </a:ln>
          <a:effectLst/>
        </p:spPr>
        <p:txBody>
          <a:bodyPr>
            <a:normAutofit/>
          </a:bodyPr>
          <a:lstStyle/>
          <a:p>
            <a:pPr marL="393700" indent="-393700">
              <a:spcBef>
                <a:spcPct val="50000"/>
              </a:spcBef>
              <a:buClr>
                <a:srgbClr val="000000"/>
              </a:buClr>
              <a:buFont typeface="Wingdings" pitchFamily="2" charset="2"/>
              <a:buChar char="v"/>
            </a:pPr>
            <a:r>
              <a:rPr lang="en-US" sz="2000" dirty="0" smtClean="0">
                <a:latin typeface="Arial" pitchFamily="34" charset="0"/>
                <a:cs typeface="Arial" pitchFamily="34" charset="0"/>
              </a:rPr>
              <a:t>Flexibility </a:t>
            </a:r>
            <a:r>
              <a:rPr lang="en-US" sz="2000" dirty="0" smtClean="0">
                <a:latin typeface="Arial" pitchFamily="34" charset="0"/>
                <a:cs typeface="Arial" pitchFamily="34" charset="0"/>
              </a:rPr>
              <a:t>- Guidance</a:t>
            </a:r>
          </a:p>
          <a:p>
            <a:pPr marL="393700" indent="-393700">
              <a:spcBef>
                <a:spcPct val="50000"/>
              </a:spcBef>
              <a:buClr>
                <a:srgbClr val="000000"/>
              </a:buClr>
              <a:buFont typeface="Wingdings" pitchFamily="2" charset="2"/>
              <a:buChar char="v"/>
            </a:pPr>
            <a:r>
              <a:rPr lang="en-US" sz="2000" dirty="0" smtClean="0">
                <a:latin typeface="Arial" pitchFamily="34" charset="0"/>
                <a:cs typeface="Arial" pitchFamily="34" charset="0"/>
              </a:rPr>
              <a:t>Topics covered</a:t>
            </a:r>
          </a:p>
          <a:p>
            <a:pPr marL="759460" lvl="1" indent="-393700">
              <a:spcBef>
                <a:spcPct val="50000"/>
              </a:spcBef>
              <a:buClr>
                <a:srgbClr val="000000"/>
              </a:buClr>
              <a:buFont typeface="Wingdings" pitchFamily="2" charset="2"/>
              <a:buChar char="v"/>
            </a:pPr>
            <a:r>
              <a:rPr lang="en-US" sz="2000" dirty="0" smtClean="0">
                <a:latin typeface="Arial" pitchFamily="34" charset="0"/>
                <a:cs typeface="Arial" pitchFamily="34" charset="0"/>
              </a:rPr>
              <a:t>Purpose</a:t>
            </a:r>
          </a:p>
          <a:p>
            <a:pPr marL="759460" lvl="1" indent="-393700">
              <a:spcBef>
                <a:spcPct val="50000"/>
              </a:spcBef>
              <a:buClr>
                <a:srgbClr val="000000"/>
              </a:buClr>
              <a:buFont typeface="Wingdings" pitchFamily="2" charset="2"/>
              <a:buChar char="v"/>
            </a:pPr>
            <a:r>
              <a:rPr lang="en-US" sz="2000" dirty="0" smtClean="0">
                <a:latin typeface="Arial" pitchFamily="34" charset="0"/>
                <a:cs typeface="Arial" pitchFamily="34" charset="0"/>
              </a:rPr>
              <a:t>Background &amp; Introduction regarding subcommittees</a:t>
            </a:r>
          </a:p>
          <a:p>
            <a:pPr marL="759460" lvl="1" indent="-393700">
              <a:spcBef>
                <a:spcPct val="50000"/>
              </a:spcBef>
              <a:buClr>
                <a:srgbClr val="000000"/>
              </a:buClr>
              <a:buFont typeface="Wingdings" pitchFamily="2" charset="2"/>
              <a:buChar char="v"/>
            </a:pPr>
            <a:r>
              <a:rPr lang="en-US" sz="2000" dirty="0" smtClean="0">
                <a:latin typeface="Arial" pitchFamily="34" charset="0"/>
                <a:cs typeface="Arial" pitchFamily="34" charset="0"/>
              </a:rPr>
              <a:t>Subcommittee Creation</a:t>
            </a:r>
          </a:p>
          <a:p>
            <a:pPr marL="759460" lvl="1" indent="-393700">
              <a:spcBef>
                <a:spcPct val="50000"/>
              </a:spcBef>
              <a:buClr>
                <a:srgbClr val="000000"/>
              </a:buClr>
              <a:buFont typeface="Wingdings" pitchFamily="2" charset="2"/>
              <a:buChar char="v"/>
            </a:pPr>
            <a:r>
              <a:rPr lang="en-US" sz="2000" dirty="0" smtClean="0">
                <a:latin typeface="Arial" pitchFamily="34" charset="0"/>
                <a:cs typeface="Arial" pitchFamily="34" charset="0"/>
              </a:rPr>
              <a:t>Subcommittee Membership</a:t>
            </a:r>
          </a:p>
          <a:p>
            <a:pPr marL="759460" lvl="1" indent="-393700">
              <a:spcBef>
                <a:spcPct val="50000"/>
              </a:spcBef>
              <a:buClr>
                <a:srgbClr val="000000"/>
              </a:buClr>
              <a:buFont typeface="Wingdings" pitchFamily="2" charset="2"/>
              <a:buChar char="v"/>
            </a:pPr>
            <a:r>
              <a:rPr lang="en-US" sz="2000" dirty="0" smtClean="0">
                <a:latin typeface="Arial" pitchFamily="34" charset="0"/>
                <a:cs typeface="Arial" pitchFamily="34" charset="0"/>
              </a:rPr>
              <a:t>Subcommittee Operations &amp; </a:t>
            </a:r>
            <a:r>
              <a:rPr lang="en-US" sz="2000" dirty="0" smtClean="0">
                <a:latin typeface="Arial" pitchFamily="34" charset="0"/>
                <a:cs typeface="Arial" pitchFamily="34" charset="0"/>
              </a:rPr>
              <a:t>Communications</a:t>
            </a:r>
            <a:endParaRPr lang="en-US" sz="2000" dirty="0" smtClean="0">
              <a:latin typeface="Arial" pitchFamily="34" charset="0"/>
              <a:cs typeface="Arial" pitchFamily="34" charset="0"/>
            </a:endParaRPr>
          </a:p>
          <a:p>
            <a:pPr marL="759460" lvl="1" indent="-393700">
              <a:spcBef>
                <a:spcPct val="50000"/>
              </a:spcBef>
              <a:buClr>
                <a:srgbClr val="000000"/>
              </a:buClr>
              <a:buFont typeface="Wingdings" pitchFamily="2" charset="2"/>
              <a:buChar char="v"/>
            </a:pPr>
            <a:r>
              <a:rPr lang="en-US" sz="2000" dirty="0" smtClean="0">
                <a:latin typeface="Arial" pitchFamily="34" charset="0"/>
                <a:cs typeface="Arial" pitchFamily="34" charset="0"/>
              </a:rPr>
              <a:t>Report Issuance</a:t>
            </a:r>
          </a:p>
          <a:p>
            <a:pPr marL="759460" lvl="1" indent="-393700">
              <a:spcBef>
                <a:spcPct val="50000"/>
              </a:spcBef>
              <a:buClr>
                <a:srgbClr val="000000"/>
              </a:buClr>
              <a:buFont typeface="Wingdings" pitchFamily="2" charset="2"/>
              <a:buChar char="v"/>
            </a:pPr>
            <a:endParaRPr lang="en-US" sz="1800" dirty="0" smtClean="0">
              <a:latin typeface="Arial" pitchFamily="34" charset="0"/>
              <a:cs typeface="Arial" pitchFamily="34" charset="0"/>
            </a:endParaRPr>
          </a:p>
          <a:p>
            <a:pPr marL="759460" lvl="1" indent="-393700">
              <a:spcBef>
                <a:spcPct val="50000"/>
              </a:spcBef>
              <a:buClr>
                <a:srgbClr val="000000"/>
              </a:buClr>
              <a:buNone/>
            </a:pPr>
            <a:endParaRPr lang="en-US" sz="1800" b="1" dirty="0" smtClean="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83B10B1B-47B7-43FB-B030-3A47D1DDBD89}"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2" descr="wavebg2"/>
          <p:cNvPicPr>
            <a:picLocks noChangeAspect="1" noChangeArrowheads="1"/>
          </p:cNvPicPr>
          <p:nvPr/>
        </p:nvPicPr>
        <p:blipFill>
          <a:blip r:embed="rId3" cstate="print">
            <a:duotone>
              <a:prstClr val="black"/>
              <a:schemeClr val="accent5">
                <a:lumMod val="20000"/>
                <a:lumOff val="80000"/>
                <a:tint val="45000"/>
                <a:satMod val="400000"/>
              </a:schemeClr>
            </a:duotone>
          </a:blip>
          <a:srcRect t="89063"/>
          <a:stretch>
            <a:fillRect/>
          </a:stretch>
        </p:blipFill>
        <p:spPr bwMode="auto">
          <a:xfrm>
            <a:off x="0" y="6172200"/>
            <a:ext cx="9144001" cy="685800"/>
          </a:xfrm>
          <a:prstGeom prst="rect">
            <a:avLst/>
          </a:prstGeom>
          <a:ln>
            <a:solidFill>
              <a:schemeClr val="accent5">
                <a:lumMod val="60000"/>
                <a:lumOff val="40000"/>
              </a:schemeClr>
            </a:solidFill>
          </a:ln>
          <a:effectLst>
            <a:glow rad="63500">
              <a:schemeClr val="accent5">
                <a:satMod val="175000"/>
                <a:alpha val="40000"/>
              </a:schemeClr>
            </a:glow>
            <a:softEdge rad="31750"/>
          </a:effectLst>
        </p:spPr>
      </p:pic>
      <p:sp>
        <p:nvSpPr>
          <p:cNvPr id="4" name="Title 1"/>
          <p:cNvSpPr>
            <a:spLocks noGrp="1"/>
          </p:cNvSpPr>
          <p:nvPr>
            <p:ph type="title"/>
          </p:nvPr>
        </p:nvSpPr>
        <p:spPr>
          <a:xfrm>
            <a:off x="457200" y="304800"/>
            <a:ext cx="7162800" cy="838200"/>
          </a:xfrm>
        </p:spPr>
        <p:txBody>
          <a:bodyPr>
            <a:normAutofit/>
          </a:bodyPr>
          <a:lstStyle/>
          <a:p>
            <a:pPr algn="ctr"/>
            <a:r>
              <a:rPr lang="en-US" sz="3200" b="1" u="sng" dirty="0" smtClean="0">
                <a:solidFill>
                  <a:srgbClr val="000066"/>
                </a:solidFill>
                <a:latin typeface="Arial" pitchFamily="34" charset="0"/>
                <a:cs typeface="Arial" pitchFamily="34" charset="0"/>
              </a:rPr>
              <a:t>Guidelines (Highlights)</a:t>
            </a:r>
            <a:endParaRPr lang="en-US" sz="3200" b="1" dirty="0">
              <a:solidFill>
                <a:srgbClr val="000066"/>
              </a:solidFill>
            </a:endParaRPr>
          </a:p>
        </p:txBody>
      </p:sp>
      <p:sp>
        <p:nvSpPr>
          <p:cNvPr id="5" name="Rectangle 7"/>
          <p:cNvSpPr>
            <a:spLocks noGrp="1" noChangeArrowheads="1"/>
          </p:cNvSpPr>
          <p:nvPr>
            <p:ph idx="1"/>
          </p:nvPr>
        </p:nvSpPr>
        <p:spPr bwMode="auto">
          <a:xfrm>
            <a:off x="457200" y="1143000"/>
            <a:ext cx="8001000" cy="5029200"/>
          </a:xfrm>
          <a:prstGeom prst="rect">
            <a:avLst/>
          </a:prstGeom>
          <a:noFill/>
          <a:ln w="9525">
            <a:noFill/>
            <a:miter lim="800000"/>
            <a:headEnd/>
            <a:tailEnd/>
          </a:ln>
          <a:effectLst/>
        </p:spPr>
        <p:txBody>
          <a:bodyPr>
            <a:noAutofit/>
          </a:bodyPr>
          <a:lstStyle/>
          <a:p>
            <a:pPr marL="393700" indent="-393700">
              <a:spcBef>
                <a:spcPct val="50000"/>
              </a:spcBef>
              <a:buClr>
                <a:srgbClr val="000000"/>
              </a:buClr>
              <a:buFont typeface="Wingdings" pitchFamily="2" charset="2"/>
              <a:buChar char="v"/>
            </a:pPr>
            <a:r>
              <a:rPr lang="en-US" sz="1800" b="1" dirty="0" smtClean="0">
                <a:latin typeface="Arial" panose="020B0604020202020204" pitchFamily="34" charset="0"/>
                <a:cs typeface="Arial" pitchFamily="34" charset="0"/>
              </a:rPr>
              <a:t>Creation</a:t>
            </a:r>
          </a:p>
          <a:p>
            <a:pPr marL="759460" lvl="1" indent="-393700">
              <a:spcBef>
                <a:spcPct val="50000"/>
              </a:spcBef>
              <a:buClr>
                <a:srgbClr val="000000"/>
              </a:buClr>
              <a:buFont typeface="Wingdings" pitchFamily="2" charset="2"/>
              <a:buChar char="v"/>
            </a:pPr>
            <a:r>
              <a:rPr lang="en-US" sz="1800" dirty="0" smtClean="0">
                <a:latin typeface="Arial" pitchFamily="34" charset="0"/>
                <a:cs typeface="Arial" pitchFamily="34" charset="0"/>
              </a:rPr>
              <a:t>NSF DFOs create subcommittees</a:t>
            </a:r>
            <a:r>
              <a:rPr lang="en-US" sz="1800" dirty="0" smtClean="0">
                <a:latin typeface="Arial" pitchFamily="34" charset="0"/>
                <a:cs typeface="Arial" pitchFamily="34" charset="0"/>
              </a:rPr>
              <a:t>, either </a:t>
            </a:r>
            <a:r>
              <a:rPr lang="en-US" sz="1800" dirty="0" smtClean="0">
                <a:latin typeface="Arial" pitchFamily="34" charset="0"/>
                <a:cs typeface="Arial" pitchFamily="34" charset="0"/>
              </a:rPr>
              <a:t>at </a:t>
            </a:r>
            <a:r>
              <a:rPr lang="en-US" sz="1800" dirty="0" smtClean="0">
                <a:latin typeface="Arial" pitchFamily="34" charset="0"/>
                <a:cs typeface="Arial" pitchFamily="34" charset="0"/>
              </a:rPr>
              <a:t>a BOAC meeting or in between </a:t>
            </a:r>
            <a:r>
              <a:rPr lang="en-US" sz="1800" dirty="0" smtClean="0">
                <a:latin typeface="Arial" pitchFamily="34" charset="0"/>
                <a:cs typeface="Arial" pitchFamily="34" charset="0"/>
              </a:rPr>
              <a:t>meetings (collaborative process with BOAC);</a:t>
            </a:r>
            <a:endParaRPr lang="en-US" sz="1800" dirty="0" smtClean="0">
              <a:latin typeface="Arial" pitchFamily="34" charset="0"/>
              <a:cs typeface="Arial" pitchFamily="34" charset="0"/>
            </a:endParaRPr>
          </a:p>
          <a:p>
            <a:pPr marL="759460" lvl="1" indent="-393700">
              <a:spcBef>
                <a:spcPct val="50000"/>
              </a:spcBef>
              <a:buClr>
                <a:srgbClr val="000000"/>
              </a:buClr>
              <a:buFont typeface="Wingdings" pitchFamily="2" charset="2"/>
              <a:buChar char="v"/>
            </a:pPr>
            <a:r>
              <a:rPr lang="en-US" sz="1800" dirty="0" smtClean="0">
                <a:latin typeface="Arial" pitchFamily="34" charset="0"/>
                <a:cs typeface="Arial" pitchFamily="34" charset="0"/>
              </a:rPr>
              <a:t>SC chair should be named early &amp; included in the finalization of </a:t>
            </a:r>
            <a:r>
              <a:rPr lang="en-US" sz="1800" dirty="0" smtClean="0">
                <a:latin typeface="Arial" pitchFamily="34" charset="0"/>
                <a:cs typeface="Arial" pitchFamily="34" charset="0"/>
              </a:rPr>
              <a:t>charge;</a:t>
            </a:r>
            <a:endParaRPr lang="en-US" sz="1800" dirty="0" smtClean="0">
              <a:latin typeface="Arial" pitchFamily="34" charset="0"/>
              <a:cs typeface="Arial" pitchFamily="34" charset="0"/>
            </a:endParaRPr>
          </a:p>
          <a:p>
            <a:pPr marL="759460" lvl="1" indent="-393700">
              <a:spcBef>
                <a:spcPct val="50000"/>
              </a:spcBef>
              <a:buClr>
                <a:srgbClr val="000000"/>
              </a:buClr>
              <a:buFont typeface="Wingdings" pitchFamily="2" charset="2"/>
              <a:buChar char="v"/>
            </a:pPr>
            <a:r>
              <a:rPr lang="en-US" sz="1800" dirty="0" smtClean="0">
                <a:latin typeface="Arial" pitchFamily="34" charset="0"/>
                <a:cs typeface="Arial" pitchFamily="34" charset="0"/>
              </a:rPr>
              <a:t>Charge </a:t>
            </a:r>
            <a:r>
              <a:rPr lang="en-US" sz="1800" dirty="0" smtClean="0">
                <a:latin typeface="Arial" pitchFamily="34" charset="0"/>
                <a:cs typeface="Arial" pitchFamily="34" charset="0"/>
              </a:rPr>
              <a:t>should be drafted from the BOAC to the SC, and </a:t>
            </a:r>
          </a:p>
          <a:p>
            <a:pPr marL="1033780" lvl="2" indent="-393700">
              <a:spcBef>
                <a:spcPct val="50000"/>
              </a:spcBef>
              <a:buClr>
                <a:srgbClr val="000000"/>
              </a:buClr>
              <a:buFont typeface="Wingdings" panose="05000000000000000000" pitchFamily="2" charset="2"/>
              <a:buChar char="Ø"/>
            </a:pPr>
            <a:r>
              <a:rPr lang="en-US" sz="1800" dirty="0" smtClean="0">
                <a:latin typeface="Arial" pitchFamily="34" charset="0"/>
                <a:cs typeface="Arial" pitchFamily="34" charset="0"/>
              </a:rPr>
              <a:t>should </a:t>
            </a:r>
            <a:r>
              <a:rPr lang="en-US" sz="1800" dirty="0" smtClean="0">
                <a:latin typeface="Arial" pitchFamily="34" charset="0"/>
                <a:cs typeface="Arial" pitchFamily="34" charset="0"/>
              </a:rPr>
              <a:t>define scope of advice BOAC seeks from SC;</a:t>
            </a:r>
          </a:p>
          <a:p>
            <a:pPr marL="1033780" lvl="2" indent="-393700">
              <a:spcBef>
                <a:spcPct val="50000"/>
              </a:spcBef>
              <a:buClr>
                <a:srgbClr val="000000"/>
              </a:buClr>
              <a:buFont typeface="Wingdings" panose="05000000000000000000" pitchFamily="2" charset="2"/>
              <a:buChar char="Ø"/>
            </a:pPr>
            <a:r>
              <a:rPr lang="en-US" sz="1800" dirty="0" smtClean="0">
                <a:latin typeface="Arial" pitchFamily="34" charset="0"/>
                <a:cs typeface="Arial" pitchFamily="34" charset="0"/>
              </a:rPr>
              <a:t>may include reminders that NSF DFOs or their designees should not participate on the SC or contribute to the advice, and that NSF may not receive advice directly from the SC;</a:t>
            </a:r>
          </a:p>
          <a:p>
            <a:pPr marL="1033780" lvl="2" indent="-393700">
              <a:spcBef>
                <a:spcPct val="50000"/>
              </a:spcBef>
              <a:buClr>
                <a:srgbClr val="000000"/>
              </a:buClr>
              <a:buFont typeface="Wingdings" panose="05000000000000000000" pitchFamily="2" charset="2"/>
              <a:buChar char="Ø"/>
            </a:pPr>
            <a:r>
              <a:rPr lang="en-US" sz="1800" dirty="0" smtClean="0">
                <a:latin typeface="Arial" pitchFamily="34" charset="0"/>
                <a:cs typeface="Arial" pitchFamily="34" charset="0"/>
              </a:rPr>
              <a:t>should include targeted timeframes and a termination date.</a:t>
            </a:r>
            <a:endParaRPr lang="en-US" sz="1800" dirty="0" smtClean="0">
              <a:latin typeface="Arial" pitchFamily="34" charset="0"/>
              <a:cs typeface="Arial" pitchFamily="34" charset="0"/>
            </a:endParaRPr>
          </a:p>
          <a:p>
            <a:pPr marL="759460" lvl="1" indent="-393700">
              <a:spcBef>
                <a:spcPct val="50000"/>
              </a:spcBef>
              <a:buClr>
                <a:srgbClr val="000000"/>
              </a:buClr>
              <a:buFont typeface="Wingdings" pitchFamily="2" charset="2"/>
              <a:buChar char="v"/>
            </a:pPr>
            <a:r>
              <a:rPr lang="en-US" sz="1800" dirty="0">
                <a:latin typeface="Arial" panose="020B0604020202020204" pitchFamily="34" charset="0"/>
                <a:cs typeface="Arial" panose="020B0604020202020204" pitchFamily="34" charset="0"/>
              </a:rPr>
              <a:t>Standing subcommittees are strongly discouraged. If the subcommittee needs to act for a </a:t>
            </a:r>
            <a:r>
              <a:rPr lang="en-US" sz="1800" dirty="0" smtClean="0">
                <a:latin typeface="Arial" panose="020B0604020202020204" pitchFamily="34" charset="0"/>
                <a:cs typeface="Arial" panose="020B0604020202020204" pitchFamily="34" charset="0"/>
              </a:rPr>
              <a:t>lengthy period </a:t>
            </a:r>
            <a:r>
              <a:rPr lang="en-US" sz="1800" dirty="0">
                <a:latin typeface="Arial" panose="020B0604020202020204" pitchFamily="34" charset="0"/>
                <a:cs typeface="Arial" panose="020B0604020202020204" pitchFamily="34" charset="0"/>
              </a:rPr>
              <a:t>of time, renewals should be built into the charge</a:t>
            </a:r>
            <a:r>
              <a:rPr lang="en-US" sz="1800" dirty="0" smtClean="0">
                <a:latin typeface="Arial" panose="020B0604020202020204" pitchFamily="34" charset="0"/>
                <a:cs typeface="Arial" panose="020B0604020202020204" pitchFamily="34" charset="0"/>
              </a:rPr>
              <a:t>.</a:t>
            </a:r>
            <a:endParaRPr lang="en-US" sz="1800" dirty="0" smtClean="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83B10B1B-47B7-43FB-B030-3A47D1DDBD89}"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2" descr="wavebg2"/>
          <p:cNvPicPr>
            <a:picLocks noChangeAspect="1" noChangeArrowheads="1"/>
          </p:cNvPicPr>
          <p:nvPr/>
        </p:nvPicPr>
        <p:blipFill>
          <a:blip r:embed="rId3" cstate="print">
            <a:duotone>
              <a:prstClr val="black"/>
              <a:schemeClr val="accent5">
                <a:lumMod val="20000"/>
                <a:lumOff val="80000"/>
                <a:tint val="45000"/>
                <a:satMod val="400000"/>
              </a:schemeClr>
            </a:duotone>
          </a:blip>
          <a:srcRect t="89063"/>
          <a:stretch>
            <a:fillRect/>
          </a:stretch>
        </p:blipFill>
        <p:spPr bwMode="auto">
          <a:xfrm>
            <a:off x="0" y="6172200"/>
            <a:ext cx="9144001" cy="685800"/>
          </a:xfrm>
          <a:prstGeom prst="rect">
            <a:avLst/>
          </a:prstGeom>
          <a:ln>
            <a:solidFill>
              <a:schemeClr val="accent5">
                <a:lumMod val="60000"/>
                <a:lumOff val="40000"/>
              </a:schemeClr>
            </a:solidFill>
          </a:ln>
          <a:effectLst>
            <a:glow rad="63500">
              <a:schemeClr val="accent5">
                <a:satMod val="175000"/>
                <a:alpha val="40000"/>
              </a:schemeClr>
            </a:glow>
            <a:softEdge rad="31750"/>
          </a:effectLst>
        </p:spPr>
      </p:pic>
      <p:sp>
        <p:nvSpPr>
          <p:cNvPr id="4" name="Title 1"/>
          <p:cNvSpPr>
            <a:spLocks noGrp="1"/>
          </p:cNvSpPr>
          <p:nvPr>
            <p:ph type="title"/>
          </p:nvPr>
        </p:nvSpPr>
        <p:spPr>
          <a:xfrm>
            <a:off x="457200" y="0"/>
            <a:ext cx="7162800" cy="838200"/>
          </a:xfrm>
        </p:spPr>
        <p:txBody>
          <a:bodyPr>
            <a:normAutofit/>
          </a:bodyPr>
          <a:lstStyle/>
          <a:p>
            <a:pPr algn="ctr"/>
            <a:r>
              <a:rPr lang="en-US" sz="3200" b="1" u="sng" dirty="0" smtClean="0">
                <a:solidFill>
                  <a:srgbClr val="000066"/>
                </a:solidFill>
                <a:latin typeface="Arial" pitchFamily="34" charset="0"/>
                <a:cs typeface="Arial" pitchFamily="34" charset="0"/>
              </a:rPr>
              <a:t>Guidelines (Highlights)</a:t>
            </a:r>
            <a:endParaRPr lang="en-US" sz="3200" b="1" dirty="0">
              <a:solidFill>
                <a:srgbClr val="000066"/>
              </a:solidFill>
            </a:endParaRPr>
          </a:p>
        </p:txBody>
      </p:sp>
      <p:sp>
        <p:nvSpPr>
          <p:cNvPr id="5" name="Rectangle 7"/>
          <p:cNvSpPr>
            <a:spLocks noGrp="1" noChangeArrowheads="1"/>
          </p:cNvSpPr>
          <p:nvPr>
            <p:ph idx="1"/>
          </p:nvPr>
        </p:nvSpPr>
        <p:spPr bwMode="auto">
          <a:xfrm>
            <a:off x="381000" y="990600"/>
            <a:ext cx="8458200" cy="5029200"/>
          </a:xfrm>
          <a:prstGeom prst="rect">
            <a:avLst/>
          </a:prstGeom>
          <a:noFill/>
          <a:ln w="9525">
            <a:noFill/>
            <a:miter lim="800000"/>
            <a:headEnd/>
            <a:tailEnd/>
          </a:ln>
          <a:effectLst/>
        </p:spPr>
        <p:txBody>
          <a:bodyPr>
            <a:noAutofit/>
          </a:bodyPr>
          <a:lstStyle/>
          <a:p>
            <a:pPr marL="393700" indent="-393700">
              <a:spcBef>
                <a:spcPct val="50000"/>
              </a:spcBef>
              <a:buClr>
                <a:srgbClr val="000000"/>
              </a:buClr>
              <a:buFont typeface="Wingdings" pitchFamily="2" charset="2"/>
              <a:buChar char="v"/>
            </a:pPr>
            <a:r>
              <a:rPr lang="en-US" sz="1800" b="1" dirty="0">
                <a:latin typeface="Arial" panose="020B0604020202020204" pitchFamily="34" charset="0"/>
                <a:cs typeface="Arial" pitchFamily="34" charset="0"/>
              </a:rPr>
              <a:t>Membership</a:t>
            </a:r>
          </a:p>
          <a:p>
            <a:pPr marL="759460" lvl="1" indent="-393700">
              <a:spcBef>
                <a:spcPts val="0"/>
              </a:spcBef>
              <a:buClr>
                <a:srgbClr val="000000"/>
              </a:buClr>
              <a:buFont typeface="Wingdings" pitchFamily="2" charset="2"/>
              <a:buChar char="v"/>
            </a:pPr>
            <a:r>
              <a:rPr lang="en-US" sz="1800" dirty="0">
                <a:latin typeface="Arial" pitchFamily="34" charset="0"/>
                <a:cs typeface="Arial" pitchFamily="34" charset="0"/>
              </a:rPr>
              <a:t>NSF DFOs (or their designees or an NSF organizing committee) should collaboratively to agree on subcommittee membership with the BOAC.</a:t>
            </a:r>
          </a:p>
          <a:p>
            <a:pPr marL="759460" lvl="1" indent="-393700">
              <a:spcBef>
                <a:spcPct val="50000"/>
              </a:spcBef>
              <a:buClr>
                <a:srgbClr val="000000"/>
              </a:buClr>
              <a:buFont typeface="Wingdings" pitchFamily="2" charset="2"/>
              <a:buChar char="v"/>
            </a:pPr>
            <a:r>
              <a:rPr lang="en-US" sz="1800" dirty="0">
                <a:latin typeface="Arial" pitchFamily="34" charset="0"/>
                <a:cs typeface="Arial" pitchFamily="34" charset="0"/>
              </a:rPr>
              <a:t>NSF DFOs or designees should generally attend subcommittee </a:t>
            </a:r>
            <a:r>
              <a:rPr lang="en-US" sz="1800" dirty="0" smtClean="0">
                <a:latin typeface="Arial" pitchFamily="34" charset="0"/>
                <a:cs typeface="Arial" pitchFamily="34" charset="0"/>
              </a:rPr>
              <a:t>meetings.</a:t>
            </a:r>
            <a:endParaRPr lang="en-US" sz="1800" dirty="0">
              <a:latin typeface="Arial" pitchFamily="34" charset="0"/>
              <a:cs typeface="Arial" pitchFamily="34" charset="0"/>
            </a:endParaRPr>
          </a:p>
          <a:p>
            <a:pPr marL="759460" lvl="1" indent="-393700">
              <a:spcBef>
                <a:spcPct val="50000"/>
              </a:spcBef>
              <a:buClr>
                <a:srgbClr val="000000"/>
              </a:buClr>
              <a:buFont typeface="Wingdings" pitchFamily="2" charset="2"/>
              <a:buChar char="v"/>
            </a:pPr>
            <a:r>
              <a:rPr lang="en-US" sz="1800" dirty="0">
                <a:latin typeface="Arial" pitchFamily="34" charset="0"/>
                <a:cs typeface="Arial" pitchFamily="34" charset="0"/>
              </a:rPr>
              <a:t>BOAC member as liaison or subcommittee member if possible</a:t>
            </a:r>
            <a:r>
              <a:rPr lang="en-US" sz="1800" dirty="0" smtClean="0">
                <a:latin typeface="Arial" pitchFamily="34" charset="0"/>
                <a:cs typeface="Arial" pitchFamily="34" charset="0"/>
              </a:rPr>
              <a:t>.</a:t>
            </a:r>
          </a:p>
          <a:p>
            <a:pPr marL="759460" lvl="1" indent="-393700">
              <a:spcBef>
                <a:spcPct val="50000"/>
              </a:spcBef>
              <a:buClr>
                <a:srgbClr val="000000"/>
              </a:buClr>
              <a:buFont typeface="Wingdings" pitchFamily="2" charset="2"/>
              <a:buChar char="v"/>
            </a:pPr>
            <a:r>
              <a:rPr lang="en-US" sz="1800" dirty="0" smtClean="0">
                <a:latin typeface="Arial" pitchFamily="34" charset="0"/>
                <a:cs typeface="Arial" pitchFamily="34" charset="0"/>
              </a:rPr>
              <a:t>Number of BOAC members on SC can’t exceed BOAC quorum.</a:t>
            </a:r>
            <a:endParaRPr lang="en-US" sz="1800" dirty="0">
              <a:latin typeface="Arial" pitchFamily="34" charset="0"/>
              <a:cs typeface="Arial" pitchFamily="34" charset="0"/>
            </a:endParaRPr>
          </a:p>
          <a:p>
            <a:pPr marL="393700" indent="-393700">
              <a:spcBef>
                <a:spcPct val="50000"/>
              </a:spcBef>
              <a:buClr>
                <a:srgbClr val="000000"/>
              </a:buClr>
              <a:buFont typeface="Wingdings" pitchFamily="2" charset="2"/>
              <a:buChar char="v"/>
            </a:pPr>
            <a:r>
              <a:rPr lang="en-US" sz="1800" b="1" dirty="0" smtClean="0">
                <a:latin typeface="Arial" pitchFamily="34" charset="0"/>
                <a:cs typeface="Arial" pitchFamily="34" charset="0"/>
              </a:rPr>
              <a:t>Operations </a:t>
            </a:r>
            <a:r>
              <a:rPr lang="en-US" sz="1800" b="1" dirty="0" smtClean="0">
                <a:latin typeface="Arial" pitchFamily="34" charset="0"/>
                <a:cs typeface="Arial" pitchFamily="34" charset="0"/>
              </a:rPr>
              <a:t>&amp; Communications</a:t>
            </a:r>
          </a:p>
          <a:p>
            <a:pPr marL="759460" lvl="1" indent="-393700">
              <a:spcBef>
                <a:spcPts val="0"/>
              </a:spcBef>
              <a:buClr>
                <a:srgbClr val="000000"/>
              </a:buClr>
              <a:buFont typeface="Wingdings" pitchFamily="2" charset="2"/>
              <a:buChar char="v"/>
            </a:pPr>
            <a:r>
              <a:rPr lang="en-US" sz="1800" dirty="0" smtClean="0">
                <a:latin typeface="Arial" pitchFamily="34" charset="0"/>
                <a:cs typeface="Arial" pitchFamily="34" charset="0"/>
              </a:rPr>
              <a:t>NSF staff supports SC logistics, operations and communication.</a:t>
            </a:r>
          </a:p>
          <a:p>
            <a:pPr marL="759460" lvl="1" indent="-393700">
              <a:spcBef>
                <a:spcPct val="50000"/>
              </a:spcBef>
              <a:buClr>
                <a:srgbClr val="000000"/>
              </a:buClr>
              <a:buFont typeface="Wingdings" pitchFamily="2" charset="2"/>
              <a:buChar char="v"/>
            </a:pPr>
            <a:r>
              <a:rPr lang="en-US" sz="1800" dirty="0" smtClean="0">
                <a:latin typeface="Arial" panose="020B0604020202020204" pitchFamily="34" charset="0"/>
                <a:cs typeface="Arial" panose="020B0604020202020204" pitchFamily="34" charset="0"/>
              </a:rPr>
              <a:t>NSF and SC communication should </a:t>
            </a:r>
            <a:r>
              <a:rPr lang="en-US" sz="1800" dirty="0">
                <a:latin typeface="Arial" panose="020B0604020202020204" pitchFamily="34" charset="0"/>
                <a:cs typeface="Arial" panose="020B0604020202020204" pitchFamily="34" charset="0"/>
              </a:rPr>
              <a:t>be as frequent as necessary or appropriate, keeping in mind that NSF should not participate on the subcommittee or contribute to the </a:t>
            </a:r>
            <a:r>
              <a:rPr lang="en-US" sz="1800" dirty="0" smtClean="0">
                <a:latin typeface="Arial" panose="020B0604020202020204" pitchFamily="34" charset="0"/>
                <a:cs typeface="Arial" panose="020B0604020202020204" pitchFamily="34" charset="0"/>
              </a:rPr>
              <a:t>advice.</a:t>
            </a:r>
            <a:endParaRPr lang="en-US" sz="1800" dirty="0" smtClean="0">
              <a:latin typeface="Arial" pitchFamily="34" charset="0"/>
              <a:cs typeface="Arial" pitchFamily="34" charset="0"/>
            </a:endParaRPr>
          </a:p>
          <a:p>
            <a:pPr marL="759460" lvl="1" indent="-393700">
              <a:spcBef>
                <a:spcPct val="50000"/>
              </a:spcBef>
              <a:buClr>
                <a:srgbClr val="000000"/>
              </a:buClr>
              <a:buFont typeface="Wingdings" pitchFamily="2" charset="2"/>
              <a:buChar char="v"/>
            </a:pPr>
            <a:r>
              <a:rPr lang="en-US" sz="1800" dirty="0" smtClean="0">
                <a:latin typeface="Arial" pitchFamily="34" charset="0"/>
                <a:cs typeface="Arial" pitchFamily="34" charset="0"/>
              </a:rPr>
              <a:t>Agree early re: underlying data necessary for SC work (access to sensitive and personally identifiable information, Privacy Act, Paperwork Reduction </a:t>
            </a:r>
            <a:r>
              <a:rPr lang="en-US" sz="1800" dirty="0" smtClean="0">
                <a:latin typeface="Arial" pitchFamily="34" charset="0"/>
                <a:cs typeface="Arial" pitchFamily="34" charset="0"/>
              </a:rPr>
              <a:t>Act – NSF DFO may consult OGC).</a:t>
            </a:r>
            <a:endParaRPr lang="en-US" sz="1800" dirty="0">
              <a:latin typeface="Arial" pitchFamily="34" charset="0"/>
              <a:cs typeface="Arial" pitchFamily="34" charset="0"/>
            </a:endParaRPr>
          </a:p>
          <a:p>
            <a:pPr marL="759460" lvl="1" indent="-393700">
              <a:spcBef>
                <a:spcPct val="50000"/>
              </a:spcBef>
              <a:buClr>
                <a:srgbClr val="000000"/>
              </a:buClr>
              <a:buFont typeface="Wingdings" pitchFamily="2" charset="2"/>
              <a:buChar char="v"/>
            </a:pPr>
            <a:r>
              <a:rPr lang="en-US" sz="1800" dirty="0">
                <a:latin typeface="Arial" pitchFamily="34" charset="0"/>
                <a:cs typeface="Arial" pitchFamily="34" charset="0"/>
              </a:rPr>
              <a:t>Resolve conflicts by SC chair, inclusion of minority opinions in report. </a:t>
            </a:r>
            <a:endParaRPr lang="en-US" sz="1800" b="1" dirty="0" smtClean="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83B10B1B-47B7-43FB-B030-3A47D1DDBD89}" type="slidenum">
              <a:rPr lang="en-US" smtClean="0"/>
              <a:pPr/>
              <a:t>7</a:t>
            </a:fld>
            <a:endParaRPr lang="en-US"/>
          </a:p>
        </p:txBody>
      </p:sp>
    </p:spTree>
    <p:extLst>
      <p:ext uri="{BB962C8B-B14F-4D97-AF65-F5344CB8AC3E}">
        <p14:creationId xmlns:p14="http://schemas.microsoft.com/office/powerpoint/2010/main" val="3535381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2" descr="wavebg2"/>
          <p:cNvPicPr>
            <a:picLocks noChangeAspect="1" noChangeArrowheads="1"/>
          </p:cNvPicPr>
          <p:nvPr/>
        </p:nvPicPr>
        <p:blipFill>
          <a:blip r:embed="rId3" cstate="print">
            <a:duotone>
              <a:prstClr val="black"/>
              <a:schemeClr val="accent5">
                <a:lumMod val="20000"/>
                <a:lumOff val="80000"/>
                <a:tint val="45000"/>
                <a:satMod val="400000"/>
              </a:schemeClr>
            </a:duotone>
          </a:blip>
          <a:srcRect t="89063"/>
          <a:stretch>
            <a:fillRect/>
          </a:stretch>
        </p:blipFill>
        <p:spPr bwMode="auto">
          <a:xfrm>
            <a:off x="0" y="6172200"/>
            <a:ext cx="9144001" cy="685800"/>
          </a:xfrm>
          <a:prstGeom prst="rect">
            <a:avLst/>
          </a:prstGeom>
          <a:ln>
            <a:solidFill>
              <a:schemeClr val="accent5">
                <a:lumMod val="60000"/>
                <a:lumOff val="40000"/>
              </a:schemeClr>
            </a:solidFill>
          </a:ln>
          <a:effectLst>
            <a:glow rad="63500">
              <a:schemeClr val="accent5">
                <a:satMod val="175000"/>
                <a:alpha val="40000"/>
              </a:schemeClr>
            </a:glow>
            <a:softEdge rad="31750"/>
          </a:effectLst>
        </p:spPr>
      </p:pic>
      <p:sp>
        <p:nvSpPr>
          <p:cNvPr id="4" name="Title 1"/>
          <p:cNvSpPr>
            <a:spLocks noGrp="1"/>
          </p:cNvSpPr>
          <p:nvPr>
            <p:ph type="title"/>
          </p:nvPr>
        </p:nvSpPr>
        <p:spPr>
          <a:xfrm>
            <a:off x="457200" y="304800"/>
            <a:ext cx="7162800" cy="838200"/>
          </a:xfrm>
        </p:spPr>
        <p:txBody>
          <a:bodyPr>
            <a:normAutofit/>
          </a:bodyPr>
          <a:lstStyle/>
          <a:p>
            <a:pPr algn="ctr"/>
            <a:r>
              <a:rPr lang="en-US" sz="3200" b="1" u="sng" dirty="0" smtClean="0">
                <a:solidFill>
                  <a:srgbClr val="000066"/>
                </a:solidFill>
                <a:latin typeface="Arial" pitchFamily="34" charset="0"/>
                <a:cs typeface="Arial" pitchFamily="34" charset="0"/>
              </a:rPr>
              <a:t>Guidelines (Highlights)</a:t>
            </a:r>
            <a:endParaRPr lang="en-US" sz="3200" b="1" dirty="0">
              <a:solidFill>
                <a:srgbClr val="000066"/>
              </a:solidFill>
            </a:endParaRPr>
          </a:p>
        </p:txBody>
      </p:sp>
      <p:sp>
        <p:nvSpPr>
          <p:cNvPr id="5" name="Rectangle 7"/>
          <p:cNvSpPr>
            <a:spLocks noGrp="1" noChangeArrowheads="1"/>
          </p:cNvSpPr>
          <p:nvPr>
            <p:ph idx="1"/>
          </p:nvPr>
        </p:nvSpPr>
        <p:spPr bwMode="auto">
          <a:xfrm>
            <a:off x="457200" y="1219200"/>
            <a:ext cx="8001000" cy="5029200"/>
          </a:xfrm>
          <a:prstGeom prst="rect">
            <a:avLst/>
          </a:prstGeom>
          <a:noFill/>
          <a:ln w="9525">
            <a:noFill/>
            <a:miter lim="800000"/>
            <a:headEnd/>
            <a:tailEnd/>
          </a:ln>
          <a:effectLst/>
        </p:spPr>
        <p:txBody>
          <a:bodyPr>
            <a:normAutofit fontScale="92500" lnSpcReduction="10000"/>
          </a:bodyPr>
          <a:lstStyle/>
          <a:p>
            <a:pPr marL="393700" indent="-393700">
              <a:spcBef>
                <a:spcPct val="50000"/>
              </a:spcBef>
              <a:buClr>
                <a:srgbClr val="000000"/>
              </a:buClr>
              <a:buFont typeface="Wingdings" pitchFamily="2" charset="2"/>
              <a:buChar char="v"/>
            </a:pPr>
            <a:r>
              <a:rPr lang="en-US" sz="2100" b="1" dirty="0" smtClean="0">
                <a:latin typeface="Arial" pitchFamily="34" charset="0"/>
                <a:cs typeface="Arial" pitchFamily="34" charset="0"/>
              </a:rPr>
              <a:t>Subcommittee report</a:t>
            </a:r>
          </a:p>
          <a:p>
            <a:pPr marL="759460" lvl="1" indent="-393700">
              <a:spcBef>
                <a:spcPct val="50000"/>
              </a:spcBef>
              <a:buClr>
                <a:srgbClr val="000000"/>
              </a:buClr>
              <a:buFont typeface="Wingdings" pitchFamily="2" charset="2"/>
              <a:buChar char="v"/>
            </a:pPr>
            <a:r>
              <a:rPr lang="en-US" sz="2100" dirty="0" smtClean="0">
                <a:latin typeface="Arial" pitchFamily="34" charset="0"/>
                <a:cs typeface="Arial" pitchFamily="34" charset="0"/>
              </a:rPr>
              <a:t>Should contain advice, findings, recommendations; template may not be </a:t>
            </a:r>
            <a:r>
              <a:rPr lang="en-US" sz="2100" dirty="0" smtClean="0">
                <a:latin typeface="Arial" pitchFamily="34" charset="0"/>
                <a:cs typeface="Arial" pitchFamily="34" charset="0"/>
              </a:rPr>
              <a:t>appropriate.</a:t>
            </a:r>
            <a:endParaRPr lang="en-US" sz="2100" dirty="0" smtClean="0">
              <a:latin typeface="Arial" pitchFamily="34" charset="0"/>
              <a:cs typeface="Arial" pitchFamily="34" charset="0"/>
            </a:endParaRPr>
          </a:p>
          <a:p>
            <a:pPr marL="759460" lvl="1" indent="-393700">
              <a:spcBef>
                <a:spcPct val="50000"/>
              </a:spcBef>
              <a:buClr>
                <a:srgbClr val="000000"/>
              </a:buClr>
              <a:buFont typeface="Wingdings" pitchFamily="2" charset="2"/>
              <a:buChar char="v"/>
            </a:pPr>
            <a:r>
              <a:rPr lang="en-US" sz="2100" dirty="0" smtClean="0">
                <a:latin typeface="Arial" pitchFamily="34" charset="0"/>
                <a:cs typeface="Arial" pitchFamily="34" charset="0"/>
              </a:rPr>
              <a:t>NSF opportunity to </a:t>
            </a:r>
            <a:r>
              <a:rPr lang="en-US" sz="2100" dirty="0" smtClean="0">
                <a:latin typeface="Arial" pitchFamily="34" charset="0"/>
                <a:cs typeface="Arial" pitchFamily="34" charset="0"/>
              </a:rPr>
              <a:t>suggest edits to clarify or correct </a:t>
            </a:r>
            <a:r>
              <a:rPr lang="en-US" sz="2100" dirty="0" smtClean="0">
                <a:latin typeface="Arial" pitchFamily="34" charset="0"/>
                <a:cs typeface="Arial" pitchFamily="34" charset="0"/>
              </a:rPr>
              <a:t>factual </a:t>
            </a:r>
            <a:r>
              <a:rPr lang="en-US" sz="2100" dirty="0" smtClean="0">
                <a:latin typeface="Arial" pitchFamily="34" charset="0"/>
                <a:cs typeface="Arial" pitchFamily="34" charset="0"/>
              </a:rPr>
              <a:t>errors.</a:t>
            </a:r>
            <a:endParaRPr lang="en-US" sz="2100" dirty="0" smtClean="0">
              <a:latin typeface="Arial" pitchFamily="34" charset="0"/>
              <a:cs typeface="Arial" pitchFamily="34" charset="0"/>
            </a:endParaRPr>
          </a:p>
          <a:p>
            <a:pPr marL="759460" lvl="1" indent="-393700">
              <a:spcBef>
                <a:spcPct val="50000"/>
              </a:spcBef>
              <a:buClr>
                <a:srgbClr val="000000"/>
              </a:buClr>
              <a:buFont typeface="Wingdings" pitchFamily="2" charset="2"/>
              <a:buChar char="v"/>
            </a:pPr>
            <a:r>
              <a:rPr lang="en-US" sz="2100" dirty="0" smtClean="0">
                <a:latin typeface="Arial" pitchFamily="34" charset="0"/>
                <a:cs typeface="Arial" pitchFamily="34" charset="0"/>
              </a:rPr>
              <a:t>BOAC chairs may suggest edits</a:t>
            </a:r>
          </a:p>
          <a:p>
            <a:pPr marL="759460" lvl="1" indent="-393700">
              <a:spcBef>
                <a:spcPct val="50000"/>
              </a:spcBef>
              <a:buClr>
                <a:srgbClr val="000000"/>
              </a:buClr>
              <a:buFont typeface="Wingdings" pitchFamily="2" charset="2"/>
              <a:buChar char="v"/>
            </a:pPr>
            <a:r>
              <a:rPr lang="en-US" sz="2100" dirty="0" smtClean="0">
                <a:latin typeface="Arial" pitchFamily="34" charset="0"/>
                <a:cs typeface="Arial" pitchFamily="34" charset="0"/>
              </a:rPr>
              <a:t>SC submits report to BOAC chairs, not NSF</a:t>
            </a:r>
          </a:p>
          <a:p>
            <a:pPr marL="393700" indent="-393700">
              <a:spcBef>
                <a:spcPct val="50000"/>
              </a:spcBef>
              <a:buClr>
                <a:srgbClr val="000000"/>
              </a:buClr>
              <a:buFont typeface="Wingdings" pitchFamily="2" charset="2"/>
              <a:buChar char="v"/>
            </a:pPr>
            <a:r>
              <a:rPr lang="en-US" sz="2100" b="1" dirty="0" smtClean="0">
                <a:latin typeface="Arial" pitchFamily="34" charset="0"/>
                <a:cs typeface="Arial" pitchFamily="34" charset="0"/>
              </a:rPr>
              <a:t>BOAC Responsibilities</a:t>
            </a:r>
          </a:p>
          <a:p>
            <a:pPr marL="759460" lvl="1" indent="-393700">
              <a:spcBef>
                <a:spcPct val="50000"/>
              </a:spcBef>
              <a:buClr>
                <a:srgbClr val="000000"/>
              </a:buClr>
              <a:buFont typeface="Wingdings" pitchFamily="2" charset="2"/>
              <a:buChar char="v"/>
            </a:pPr>
            <a:r>
              <a:rPr lang="en-US" sz="2100" dirty="0" smtClean="0">
                <a:latin typeface="Arial" pitchFamily="34" charset="0"/>
                <a:cs typeface="Arial" pitchFamily="34" charset="0"/>
              </a:rPr>
              <a:t>Discuss report at </a:t>
            </a:r>
            <a:r>
              <a:rPr lang="en-US" sz="2100" dirty="0" smtClean="0">
                <a:latin typeface="Arial" pitchFamily="34" charset="0"/>
                <a:cs typeface="Arial" pitchFamily="34" charset="0"/>
              </a:rPr>
              <a:t>duly organized BOAC meeting, </a:t>
            </a:r>
            <a:r>
              <a:rPr lang="en-US" sz="2100" dirty="0" smtClean="0">
                <a:latin typeface="Arial" pitchFamily="34" charset="0"/>
                <a:cs typeface="Arial" pitchFamily="34" charset="0"/>
              </a:rPr>
              <a:t>accept it, reject it, send it back to the SC </a:t>
            </a:r>
            <a:r>
              <a:rPr lang="en-US" sz="2100" dirty="0" smtClean="0">
                <a:latin typeface="Arial" pitchFamily="34" charset="0"/>
                <a:cs typeface="Arial" pitchFamily="34" charset="0"/>
              </a:rPr>
              <a:t>for revisions.</a:t>
            </a:r>
          </a:p>
          <a:p>
            <a:pPr marL="759460" lvl="1" indent="-393700">
              <a:spcBef>
                <a:spcPct val="50000"/>
              </a:spcBef>
              <a:buClr>
                <a:srgbClr val="000000"/>
              </a:buClr>
              <a:buFont typeface="Wingdings" pitchFamily="2" charset="2"/>
              <a:buChar char="v"/>
            </a:pPr>
            <a:r>
              <a:rPr lang="en-US" sz="2100" dirty="0" smtClean="0">
                <a:latin typeface="Arial" pitchFamily="34" charset="0"/>
                <a:cs typeface="Arial" pitchFamily="34" charset="0"/>
              </a:rPr>
              <a:t>Ultimately make </a:t>
            </a:r>
            <a:r>
              <a:rPr lang="en-US" sz="2100" dirty="0" smtClean="0">
                <a:latin typeface="Arial" pitchFamily="34" charset="0"/>
                <a:cs typeface="Arial" pitchFamily="34" charset="0"/>
              </a:rPr>
              <a:t>it publicly </a:t>
            </a:r>
            <a:r>
              <a:rPr lang="en-US" sz="2100" dirty="0" smtClean="0">
                <a:latin typeface="Arial" pitchFamily="34" charset="0"/>
                <a:cs typeface="Arial" pitchFamily="34" charset="0"/>
              </a:rPr>
              <a:t>available.</a:t>
            </a:r>
            <a:endParaRPr lang="en-US" sz="2100" dirty="0" smtClean="0">
              <a:latin typeface="Arial" pitchFamily="34" charset="0"/>
              <a:cs typeface="Arial" pitchFamily="34" charset="0"/>
            </a:endParaRPr>
          </a:p>
          <a:p>
            <a:pPr marL="759460" lvl="1" indent="-393700">
              <a:spcBef>
                <a:spcPct val="50000"/>
              </a:spcBef>
              <a:buClr>
                <a:srgbClr val="000000"/>
              </a:buClr>
              <a:buFont typeface="Wingdings" pitchFamily="2" charset="2"/>
              <a:buChar char="v"/>
            </a:pPr>
            <a:r>
              <a:rPr lang="en-US" sz="2100" dirty="0" smtClean="0">
                <a:latin typeface="Arial" pitchFamily="34" charset="0"/>
                <a:cs typeface="Arial" pitchFamily="34" charset="0"/>
              </a:rPr>
              <a:t>Provide feedback/comments via NSF DFO cover </a:t>
            </a:r>
            <a:r>
              <a:rPr lang="en-US" sz="2100" dirty="0" smtClean="0">
                <a:latin typeface="Arial" pitchFamily="34" charset="0"/>
                <a:cs typeface="Arial" pitchFamily="34" charset="0"/>
              </a:rPr>
              <a:t>letter.</a:t>
            </a:r>
            <a:endParaRPr lang="en-US" sz="2100" dirty="0" smtClean="0">
              <a:latin typeface="Arial" pitchFamily="34" charset="0"/>
              <a:cs typeface="Arial" pitchFamily="34" charset="0"/>
            </a:endParaRPr>
          </a:p>
          <a:p>
            <a:pPr marL="759460" lvl="1" indent="-393700">
              <a:spcBef>
                <a:spcPct val="50000"/>
              </a:spcBef>
              <a:buClr>
                <a:srgbClr val="000000"/>
              </a:buClr>
              <a:buFont typeface="Wingdings" pitchFamily="2" charset="2"/>
              <a:buChar char="v"/>
            </a:pPr>
            <a:r>
              <a:rPr lang="en-US" sz="2100" dirty="0" smtClean="0">
                <a:latin typeface="Arial" pitchFamily="34" charset="0"/>
                <a:cs typeface="Arial" pitchFamily="34" charset="0"/>
              </a:rPr>
              <a:t>Forward report to NSF </a:t>
            </a:r>
            <a:r>
              <a:rPr lang="en-US" sz="2100" dirty="0" smtClean="0">
                <a:latin typeface="Arial" pitchFamily="34" charset="0"/>
                <a:cs typeface="Arial" pitchFamily="34" charset="0"/>
              </a:rPr>
              <a:t>DFOs.</a:t>
            </a:r>
            <a:endParaRPr lang="en-US" sz="2100" dirty="0" smtClean="0">
              <a:latin typeface="Arial" pitchFamily="34" charset="0"/>
              <a:cs typeface="Arial" pitchFamily="34" charset="0"/>
            </a:endParaRPr>
          </a:p>
          <a:p>
            <a:pPr marL="393700" indent="-393700">
              <a:spcBef>
                <a:spcPct val="50000"/>
              </a:spcBef>
              <a:buClr>
                <a:srgbClr val="000000"/>
              </a:buClr>
              <a:buNone/>
            </a:pPr>
            <a:endParaRPr lang="en-US" sz="2000" b="1" dirty="0" smtClean="0">
              <a:latin typeface="Arial" pitchFamily="34" charset="0"/>
              <a:cs typeface="Arial" pitchFamily="34" charset="0"/>
            </a:endParaRPr>
          </a:p>
          <a:p>
            <a:pPr lvl="2" indent="-457200">
              <a:spcBef>
                <a:spcPts val="100"/>
              </a:spcBef>
              <a:spcAft>
                <a:spcPts val="900"/>
              </a:spcAft>
              <a:buFont typeface="Wingdings" pitchFamily="2" charset="2"/>
              <a:buChar char="Ø"/>
            </a:pPr>
            <a:endParaRPr lang="en-US" sz="2000" b="1" dirty="0" smtClean="0">
              <a:latin typeface="Arial" pitchFamily="34" charset="0"/>
              <a:cs typeface="Arial" pitchFamily="34" charset="0"/>
            </a:endParaRPr>
          </a:p>
          <a:p>
            <a:pPr marL="1308100" lvl="2" indent="-393700">
              <a:spcBef>
                <a:spcPct val="50000"/>
              </a:spcBef>
              <a:buNone/>
            </a:pPr>
            <a:endParaRPr lang="en-US" sz="2000" b="1" dirty="0" smtClean="0">
              <a:solidFill>
                <a:srgbClr val="000000"/>
              </a:solidFill>
            </a:endParaRPr>
          </a:p>
          <a:p>
            <a:pPr marL="342900" indent="-342900">
              <a:spcBef>
                <a:spcPct val="50000"/>
              </a:spcBef>
              <a:buClr>
                <a:schemeClr val="tx1"/>
              </a:buClr>
              <a:buFont typeface="Wingdings" pitchFamily="2" charset="2"/>
              <a:buChar char="v"/>
            </a:pPr>
            <a:endParaRPr lang="en-US" sz="2000" b="1" dirty="0" smtClean="0">
              <a:latin typeface="Arial" pitchFamily="34" charset="0"/>
              <a:cs typeface="Arial" pitchFamily="34" charset="0"/>
            </a:endParaRPr>
          </a:p>
          <a:p>
            <a:pPr marL="342900" indent="-342900">
              <a:lnSpc>
                <a:spcPct val="90000"/>
              </a:lnSpc>
              <a:spcBef>
                <a:spcPct val="50000"/>
              </a:spcBef>
              <a:buClr>
                <a:srgbClr val="0066FF"/>
              </a:buClr>
            </a:pPr>
            <a:endParaRPr lang="en-US" sz="2400" dirty="0" smtClean="0"/>
          </a:p>
          <a:p>
            <a:pPr marL="342900" indent="-342900">
              <a:lnSpc>
                <a:spcPct val="90000"/>
              </a:lnSpc>
              <a:spcBef>
                <a:spcPct val="50000"/>
              </a:spcBef>
              <a:buClr>
                <a:srgbClr val="0066FF"/>
              </a:buClr>
              <a:buFontTx/>
              <a:buChar char="•"/>
            </a:pPr>
            <a:endParaRPr lang="en-US" sz="2800" dirty="0" smtClean="0"/>
          </a:p>
        </p:txBody>
      </p:sp>
      <p:sp>
        <p:nvSpPr>
          <p:cNvPr id="6" name="Slide Number Placeholder 5"/>
          <p:cNvSpPr>
            <a:spLocks noGrp="1"/>
          </p:cNvSpPr>
          <p:nvPr>
            <p:ph type="sldNum" sz="quarter" idx="12"/>
          </p:nvPr>
        </p:nvSpPr>
        <p:spPr/>
        <p:txBody>
          <a:bodyPr/>
          <a:lstStyle/>
          <a:p>
            <a:fld id="{83B10B1B-47B7-43FB-B030-3A47D1DDBD89}"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ChangeArrowheads="1"/>
          </p:cNvSpPr>
          <p:nvPr/>
        </p:nvSpPr>
        <p:spPr bwMode="auto">
          <a:xfrm>
            <a:off x="304800" y="1524000"/>
            <a:ext cx="8229600" cy="4876800"/>
          </a:xfrm>
          <a:prstGeom prst="rect">
            <a:avLst/>
          </a:prstGeom>
          <a:noFill/>
          <a:ln w="9525">
            <a:noFill/>
            <a:miter lim="800000"/>
            <a:headEnd/>
            <a:tailEnd/>
          </a:ln>
          <a:effectLst/>
        </p:spPr>
        <p:txBody>
          <a:bodyPr/>
          <a:lstStyle/>
          <a:p>
            <a:pPr marL="1308100" lvl="2" indent="-393700">
              <a:spcBef>
                <a:spcPct val="50000"/>
              </a:spcBef>
            </a:pPr>
            <a:endParaRPr lang="en-US" sz="2000" b="1" dirty="0" smtClean="0">
              <a:solidFill>
                <a:srgbClr val="000000"/>
              </a:solidFill>
            </a:endParaRPr>
          </a:p>
          <a:p>
            <a:pPr marL="342900" indent="-342900">
              <a:spcBef>
                <a:spcPct val="50000"/>
              </a:spcBef>
              <a:buClr>
                <a:schemeClr val="tx1"/>
              </a:buClr>
              <a:buFont typeface="Wingdings" pitchFamily="2" charset="2"/>
              <a:buChar char="v"/>
            </a:pPr>
            <a:endParaRPr lang="en-US" sz="2000" b="1" dirty="0" smtClean="0">
              <a:latin typeface="Arial" pitchFamily="34" charset="0"/>
              <a:cs typeface="Arial" pitchFamily="34" charset="0"/>
            </a:endParaRPr>
          </a:p>
          <a:p>
            <a:pPr marL="342900" indent="-342900">
              <a:lnSpc>
                <a:spcPct val="90000"/>
              </a:lnSpc>
              <a:spcBef>
                <a:spcPct val="50000"/>
              </a:spcBef>
              <a:buClr>
                <a:srgbClr val="0066FF"/>
              </a:buClr>
            </a:pPr>
            <a:endParaRPr lang="en-US" sz="2400" dirty="0" smtClean="0"/>
          </a:p>
          <a:p>
            <a:pPr marL="342900" indent="-342900">
              <a:lnSpc>
                <a:spcPct val="90000"/>
              </a:lnSpc>
              <a:spcBef>
                <a:spcPct val="50000"/>
              </a:spcBef>
              <a:buClr>
                <a:srgbClr val="0066FF"/>
              </a:buClr>
              <a:buFontTx/>
              <a:buChar char="•"/>
            </a:pPr>
            <a:endParaRPr lang="en-US" sz="2800" dirty="0" smtClean="0"/>
          </a:p>
        </p:txBody>
      </p:sp>
      <p:sp>
        <p:nvSpPr>
          <p:cNvPr id="8" name="Slide Number Placeholder 7"/>
          <p:cNvSpPr>
            <a:spLocks noGrp="1"/>
          </p:cNvSpPr>
          <p:nvPr>
            <p:ph type="sldNum" sz="quarter" idx="12"/>
          </p:nvPr>
        </p:nvSpPr>
        <p:spPr/>
        <p:txBody>
          <a:bodyPr/>
          <a:lstStyle/>
          <a:p>
            <a:fld id="{83B10B1B-47B7-43FB-B030-3A47D1DDBD89}" type="slidenum">
              <a:rPr lang="en-US" smtClean="0"/>
              <a:pPr/>
              <a:t>9</a:t>
            </a:fld>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9375" y="1600200"/>
            <a:ext cx="2838450" cy="1609725"/>
          </a:xfrm>
          <a:prstGeom prst="rect">
            <a:avLst/>
          </a:prstGeom>
        </p:spPr>
      </p:pic>
      <p:sp>
        <p:nvSpPr>
          <p:cNvPr id="10" name="Title 1"/>
          <p:cNvSpPr>
            <a:spLocks noGrp="1"/>
          </p:cNvSpPr>
          <p:nvPr>
            <p:ph type="title"/>
          </p:nvPr>
        </p:nvSpPr>
        <p:spPr>
          <a:xfrm>
            <a:off x="457200" y="304800"/>
            <a:ext cx="7162800" cy="838200"/>
          </a:xfrm>
        </p:spPr>
        <p:txBody>
          <a:bodyPr>
            <a:normAutofit/>
          </a:bodyPr>
          <a:lstStyle/>
          <a:p>
            <a:pPr algn="ctr"/>
            <a:r>
              <a:rPr lang="en-US" sz="3200" b="1" u="sng" dirty="0" smtClean="0">
                <a:solidFill>
                  <a:srgbClr val="000066"/>
                </a:solidFill>
                <a:latin typeface="Arial" pitchFamily="34" charset="0"/>
                <a:cs typeface="Arial" pitchFamily="34" charset="0"/>
              </a:rPr>
              <a:t>Can we put this issue to bed?</a:t>
            </a:r>
            <a:endParaRPr lang="en-US" sz="3200" b="1" dirty="0">
              <a:solidFill>
                <a:srgbClr val="000066"/>
              </a:solidFill>
            </a:endParaRPr>
          </a:p>
        </p:txBody>
      </p:sp>
      <p:sp>
        <p:nvSpPr>
          <p:cNvPr id="12" name="Rectangle 7"/>
          <p:cNvSpPr>
            <a:spLocks noGrp="1" noChangeArrowheads="1"/>
          </p:cNvSpPr>
          <p:nvPr>
            <p:ph idx="1"/>
          </p:nvPr>
        </p:nvSpPr>
        <p:spPr bwMode="auto">
          <a:xfrm>
            <a:off x="495300" y="2057400"/>
            <a:ext cx="7848600" cy="4343400"/>
          </a:xfrm>
          <a:prstGeom prst="rect">
            <a:avLst/>
          </a:prstGeom>
          <a:noFill/>
          <a:ln w="9525">
            <a:noFill/>
            <a:miter lim="800000"/>
            <a:headEnd/>
            <a:tailEnd/>
          </a:ln>
          <a:effectLst/>
        </p:spPr>
        <p:txBody>
          <a:bodyPr>
            <a:normAutofit/>
          </a:bodyPr>
          <a:lstStyle/>
          <a:p>
            <a:pPr marL="759460" lvl="1" indent="-393700">
              <a:spcBef>
                <a:spcPct val="50000"/>
              </a:spcBef>
              <a:buClr>
                <a:srgbClr val="000000"/>
              </a:buClr>
              <a:buNone/>
            </a:pPr>
            <a:endParaRPr lang="en-US" sz="1800" b="1" dirty="0" smtClean="0">
              <a:latin typeface="Arial" pitchFamily="34" charset="0"/>
              <a:cs typeface="Arial" pitchFamily="34" charset="0"/>
            </a:endParaRPr>
          </a:p>
          <a:p>
            <a:pPr marL="759460" lvl="1" indent="-393700">
              <a:spcBef>
                <a:spcPct val="50000"/>
              </a:spcBef>
              <a:buClr>
                <a:srgbClr val="000000"/>
              </a:buClr>
              <a:buNone/>
            </a:pPr>
            <a:endParaRPr lang="en-US" sz="1800" b="1" dirty="0">
              <a:latin typeface="Arial" pitchFamily="34" charset="0"/>
              <a:cs typeface="Arial" pitchFamily="34" charset="0"/>
            </a:endParaRPr>
          </a:p>
          <a:p>
            <a:pPr marL="759460" lvl="1" indent="-393700">
              <a:spcBef>
                <a:spcPct val="50000"/>
              </a:spcBef>
              <a:buClr>
                <a:srgbClr val="000000"/>
              </a:buClr>
              <a:buNone/>
            </a:pPr>
            <a:endParaRPr lang="en-US" sz="1800" b="1" dirty="0" smtClean="0">
              <a:latin typeface="Arial" pitchFamily="34" charset="0"/>
              <a:cs typeface="Arial" pitchFamily="34" charset="0"/>
            </a:endParaRPr>
          </a:p>
          <a:p>
            <a:pPr marL="759460" lvl="1" indent="-393700">
              <a:spcBef>
                <a:spcPct val="50000"/>
              </a:spcBef>
              <a:buClr>
                <a:srgbClr val="000000"/>
              </a:buClr>
              <a:buNone/>
            </a:pPr>
            <a:endParaRPr lang="en-US" sz="1800" b="1" dirty="0">
              <a:latin typeface="Arial" pitchFamily="34" charset="0"/>
              <a:cs typeface="Arial" pitchFamily="34" charset="0"/>
            </a:endParaRPr>
          </a:p>
          <a:p>
            <a:pPr marL="759460" lvl="1" indent="-393700">
              <a:spcBef>
                <a:spcPct val="50000"/>
              </a:spcBef>
              <a:buClr>
                <a:srgbClr val="000000"/>
              </a:buClr>
              <a:buNone/>
            </a:pPr>
            <a:r>
              <a:rPr lang="en-US" sz="1800" dirty="0" smtClean="0"/>
              <a:t>	</a:t>
            </a:r>
            <a:r>
              <a:rPr lang="en-US" dirty="0" smtClean="0">
                <a:latin typeface="Arial" panose="020B0604020202020204" pitchFamily="34" charset="0"/>
                <a:cs typeface="Arial" panose="020B0604020202020204" pitchFamily="34" charset="0"/>
              </a:rPr>
              <a:t>NSF </a:t>
            </a:r>
            <a:r>
              <a:rPr lang="en-US" dirty="0">
                <a:latin typeface="Arial" panose="020B0604020202020204" pitchFamily="34" charset="0"/>
                <a:cs typeface="Arial" panose="020B0604020202020204" pitchFamily="34" charset="0"/>
              </a:rPr>
              <a:t>requests that </a:t>
            </a:r>
            <a:r>
              <a:rPr lang="en-US" dirty="0" smtClean="0">
                <a:latin typeface="Arial" panose="020B0604020202020204" pitchFamily="34" charset="0"/>
                <a:cs typeface="Arial" panose="020B0604020202020204" pitchFamily="34" charset="0"/>
              </a:rPr>
              <a:t>the BOAC consider </a:t>
            </a:r>
            <a:r>
              <a:rPr lang="en-US" dirty="0">
                <a:latin typeface="Arial" panose="020B0604020202020204" pitchFamily="34" charset="0"/>
                <a:cs typeface="Arial" panose="020B0604020202020204" pitchFamily="34" charset="0"/>
              </a:rPr>
              <a:t>the updated draft guidance and recommend that it be finalized and implemented as part of the </a:t>
            </a:r>
            <a:r>
              <a:rPr lang="en-US" dirty="0" smtClean="0">
                <a:latin typeface="Arial" panose="020B0604020202020204" pitchFamily="34" charset="0"/>
                <a:cs typeface="Arial" panose="020B0604020202020204" pitchFamily="34" charset="0"/>
              </a:rPr>
              <a:t>BOAC’s </a:t>
            </a:r>
            <a:r>
              <a:rPr lang="en-US" dirty="0">
                <a:latin typeface="Arial" panose="020B0604020202020204" pitchFamily="34" charset="0"/>
                <a:cs typeface="Arial" panose="020B0604020202020204" pitchFamily="34" charset="0"/>
              </a:rPr>
              <a:t>internal operations going forward.</a:t>
            </a:r>
            <a:endParaRPr lang="en-US"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8119003-0084-488E-AA7A-A12C07BC59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Flow</Template>
  <TotalTime>5142</TotalTime>
  <Words>564</Words>
  <Application>Microsoft Office PowerPoint</Application>
  <PresentationFormat>On-screen Show (4:3)</PresentationFormat>
  <Paragraphs>95</Paragraphs>
  <Slides>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Batang</vt:lpstr>
      <vt:lpstr>Andalus</vt:lpstr>
      <vt:lpstr>Arial</vt:lpstr>
      <vt:lpstr>Calibri</vt:lpstr>
      <vt:lpstr>Constantia</vt:lpstr>
      <vt:lpstr>Wingdings</vt:lpstr>
      <vt:lpstr>Wingdings 2</vt:lpstr>
      <vt:lpstr>Flow</vt:lpstr>
      <vt:lpstr>Finalizing NSF Business &amp; Operations Advisory Committee on its Use of Subcommittees </vt:lpstr>
      <vt:lpstr>Agenda</vt:lpstr>
      <vt:lpstr>Fall 2010 Committee Recommendation</vt:lpstr>
      <vt:lpstr>Post-Recommendation Actions</vt:lpstr>
      <vt:lpstr>Updated Draft Guidance</vt:lpstr>
      <vt:lpstr>Guidelines (Highlights)</vt:lpstr>
      <vt:lpstr>Guidelines (Highlights)</vt:lpstr>
      <vt:lpstr>Guidelines (Highlights)</vt:lpstr>
      <vt:lpstr>Can we put this issue to bed?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Science Board Audit &amp; Oversight Committee</dc:title>
  <dc:subject/>
  <dc:creator>Carney-Nunes, Charisse A.</dc:creator>
  <cp:keywords/>
  <dc:description/>
  <cp:lastModifiedBy>Charisse Carney-Nunes</cp:lastModifiedBy>
  <cp:revision>463</cp:revision>
  <dcterms:modified xsi:type="dcterms:W3CDTF">2016-11-19T01:03:14Z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TC030006219</vt:lpwstr>
  </property>
</Properties>
</file>